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4"/>
  </p:sldMasterIdLst>
  <p:notesMasterIdLst>
    <p:notesMasterId r:id="rId16"/>
  </p:notesMasterIdLst>
  <p:sldIdLst>
    <p:sldId id="300" r:id="rId5"/>
    <p:sldId id="324" r:id="rId6"/>
    <p:sldId id="328" r:id="rId7"/>
    <p:sldId id="335" r:id="rId8"/>
    <p:sldId id="325" r:id="rId9"/>
    <p:sldId id="333" r:id="rId10"/>
    <p:sldId id="332" r:id="rId11"/>
    <p:sldId id="334" r:id="rId12"/>
    <p:sldId id="336" r:id="rId13"/>
    <p:sldId id="331" r:id="rId14"/>
    <p:sldId id="288" r:id="rId15"/>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quot;%username%&quot;" initials="&quo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BFBF"/>
    <a:srgbClr val="FF6600"/>
    <a:srgbClr val="23263C"/>
    <a:srgbClr val="1B1D2D"/>
    <a:srgbClr val="0080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18" autoAdjust="0"/>
    <p:restoredTop sz="98080" autoAdjust="0"/>
  </p:normalViewPr>
  <p:slideViewPr>
    <p:cSldViewPr>
      <p:cViewPr>
        <p:scale>
          <a:sx n="80" d="100"/>
          <a:sy n="80" d="100"/>
        </p:scale>
        <p:origin x="-1056"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106" d="100"/>
          <a:sy n="106" d="100"/>
        </p:scale>
        <p:origin x="-1884" y="-90"/>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F46CAA-4863-4E6A-A214-4011ED11D2A3}" type="doc">
      <dgm:prSet loTypeId="urn:microsoft.com/office/officeart/2005/8/layout/cycle3" loCatId="cycle" qsTypeId="urn:microsoft.com/office/officeart/2005/8/quickstyle/simple1" qsCatId="simple" csTypeId="urn:microsoft.com/office/officeart/2005/8/colors/accent0_1" csCatId="mainScheme" phldr="1"/>
      <dgm:spPr/>
      <dgm:t>
        <a:bodyPr/>
        <a:lstStyle/>
        <a:p>
          <a:endParaRPr lang="en-US"/>
        </a:p>
      </dgm:t>
    </dgm:pt>
    <dgm:pt modelId="{AECFF935-C26C-401C-BA83-557C2B4EA57C}">
      <dgm:prSet phldrT="[Text]" custT="1"/>
      <dgm:spPr/>
      <dgm:t>
        <a:bodyPr/>
        <a:lstStyle/>
        <a:p>
          <a:r>
            <a:rPr lang="en-US" sz="1600" dirty="0" smtClean="0">
              <a:latin typeface="Times New Roman" panose="02020603050405020304" pitchFamily="18" charset="0"/>
              <a:cs typeface="Times New Roman" panose="02020603050405020304" pitchFamily="18" charset="0"/>
            </a:rPr>
            <a:t>Programmatic priorities</a:t>
          </a:r>
          <a:endParaRPr lang="en-US" sz="1600" dirty="0">
            <a:latin typeface="Times New Roman" panose="02020603050405020304" pitchFamily="18" charset="0"/>
            <a:cs typeface="Times New Roman" panose="02020603050405020304" pitchFamily="18" charset="0"/>
          </a:endParaRPr>
        </a:p>
      </dgm:t>
    </dgm:pt>
    <dgm:pt modelId="{E1956FBB-B599-4BA8-B0F1-46D419C8C35E}" type="parTrans" cxnId="{10EC4B9A-4F8F-49F1-843C-E996B546A010}">
      <dgm:prSet/>
      <dgm:spPr/>
      <dgm:t>
        <a:bodyPr/>
        <a:lstStyle/>
        <a:p>
          <a:endParaRPr lang="en-US"/>
        </a:p>
      </dgm:t>
    </dgm:pt>
    <dgm:pt modelId="{03630327-09B1-45B5-97FB-9A848876520A}" type="sibTrans" cxnId="{10EC4B9A-4F8F-49F1-843C-E996B546A010}">
      <dgm:prSet/>
      <dgm:spPr/>
      <dgm:t>
        <a:bodyPr/>
        <a:lstStyle/>
        <a:p>
          <a:endParaRPr lang="en-US"/>
        </a:p>
      </dgm:t>
    </dgm:pt>
    <dgm:pt modelId="{8BC22C9C-92AE-458B-95B6-0C47B333D9FD}">
      <dgm:prSet phldrT="[Text]" custT="1"/>
      <dgm:spPr/>
      <dgm:t>
        <a:bodyPr/>
        <a:lstStyle/>
        <a:p>
          <a:r>
            <a:rPr lang="en-US" sz="1600" dirty="0" smtClean="0">
              <a:latin typeface="Times New Roman" panose="02020603050405020304" pitchFamily="18" charset="0"/>
              <a:cs typeface="Times New Roman" panose="02020603050405020304" pitchFamily="18" charset="0"/>
            </a:rPr>
            <a:t>Evaluation areas of focus</a:t>
          </a:r>
          <a:endParaRPr lang="en-US" sz="1600" dirty="0">
            <a:latin typeface="Times New Roman" panose="02020603050405020304" pitchFamily="18" charset="0"/>
            <a:cs typeface="Times New Roman" panose="02020603050405020304" pitchFamily="18" charset="0"/>
          </a:endParaRPr>
        </a:p>
      </dgm:t>
    </dgm:pt>
    <dgm:pt modelId="{3D006804-E4C8-42EB-B973-C763D6AB47D4}" type="parTrans" cxnId="{8D25B674-CFB9-4825-AA8D-DBFB072B66FA}">
      <dgm:prSet/>
      <dgm:spPr/>
      <dgm:t>
        <a:bodyPr/>
        <a:lstStyle/>
        <a:p>
          <a:endParaRPr lang="en-US"/>
        </a:p>
      </dgm:t>
    </dgm:pt>
    <dgm:pt modelId="{32E7C023-4DC1-4ACA-85E4-9A6717D9E37D}" type="sibTrans" cxnId="{8D25B674-CFB9-4825-AA8D-DBFB072B66FA}">
      <dgm:prSet/>
      <dgm:spPr/>
      <dgm:t>
        <a:bodyPr/>
        <a:lstStyle/>
        <a:p>
          <a:endParaRPr lang="en-US"/>
        </a:p>
      </dgm:t>
    </dgm:pt>
    <dgm:pt modelId="{1A946697-4824-4BB3-A34F-1C1FF4B771A5}">
      <dgm:prSet phldrT="[Text]" custT="1"/>
      <dgm:spPr/>
      <dgm:t>
        <a:bodyPr/>
        <a:lstStyle/>
        <a:p>
          <a:r>
            <a:rPr lang="en-US" sz="1600" dirty="0" smtClean="0">
              <a:latin typeface="Times New Roman" panose="02020603050405020304" pitchFamily="18" charset="0"/>
              <a:cs typeface="Times New Roman" panose="02020603050405020304" pitchFamily="18" charset="0"/>
            </a:rPr>
            <a:t>Necessity of an evaluation</a:t>
          </a:r>
          <a:endParaRPr lang="en-US" sz="1600" dirty="0">
            <a:latin typeface="Times New Roman" panose="02020603050405020304" pitchFamily="18" charset="0"/>
            <a:cs typeface="Times New Roman" panose="02020603050405020304" pitchFamily="18" charset="0"/>
          </a:endParaRPr>
        </a:p>
      </dgm:t>
    </dgm:pt>
    <dgm:pt modelId="{5BB9E65F-3AB6-4222-B6DF-2E8E59BF3958}" type="parTrans" cxnId="{14D6584E-B0B1-4D89-8060-1DDE76D80638}">
      <dgm:prSet/>
      <dgm:spPr/>
      <dgm:t>
        <a:bodyPr/>
        <a:lstStyle/>
        <a:p>
          <a:endParaRPr lang="en-US"/>
        </a:p>
      </dgm:t>
    </dgm:pt>
    <dgm:pt modelId="{0C7DF472-C263-4DD6-B674-66103D6FA9E2}" type="sibTrans" cxnId="{14D6584E-B0B1-4D89-8060-1DDE76D80638}">
      <dgm:prSet/>
      <dgm:spPr/>
      <dgm:t>
        <a:bodyPr/>
        <a:lstStyle/>
        <a:p>
          <a:endParaRPr lang="en-US"/>
        </a:p>
      </dgm:t>
    </dgm:pt>
    <dgm:pt modelId="{644E9553-994B-40CB-B6D6-7954EF1D88D5}">
      <dgm:prSet phldrT="[Text]" custT="1"/>
      <dgm:spPr/>
      <dgm:t>
        <a:bodyPr/>
        <a:lstStyle/>
        <a:p>
          <a:r>
            <a:rPr lang="en-US" sz="1600" dirty="0" smtClean="0">
              <a:latin typeface="Times New Roman" panose="02020603050405020304" pitchFamily="18" charset="0"/>
              <a:cs typeface="Times New Roman" panose="02020603050405020304" pitchFamily="18" charset="0"/>
            </a:rPr>
            <a:t>Benefits of an evaluation</a:t>
          </a:r>
          <a:endParaRPr lang="en-US" sz="1600" dirty="0">
            <a:latin typeface="Times New Roman" panose="02020603050405020304" pitchFamily="18" charset="0"/>
            <a:cs typeface="Times New Roman" panose="02020603050405020304" pitchFamily="18" charset="0"/>
          </a:endParaRPr>
        </a:p>
      </dgm:t>
    </dgm:pt>
    <dgm:pt modelId="{C294380C-0BD1-4178-94F6-A5774BCFA997}" type="parTrans" cxnId="{7A1B1458-E9AE-452B-8EA8-9CBDDE03CF26}">
      <dgm:prSet/>
      <dgm:spPr/>
      <dgm:t>
        <a:bodyPr/>
        <a:lstStyle/>
        <a:p>
          <a:endParaRPr lang="en-US"/>
        </a:p>
      </dgm:t>
    </dgm:pt>
    <dgm:pt modelId="{F165B91D-C517-4F65-981A-2F0EF766B7F9}" type="sibTrans" cxnId="{7A1B1458-E9AE-452B-8EA8-9CBDDE03CF26}">
      <dgm:prSet/>
      <dgm:spPr/>
      <dgm:t>
        <a:bodyPr/>
        <a:lstStyle/>
        <a:p>
          <a:endParaRPr lang="en-US"/>
        </a:p>
      </dgm:t>
    </dgm:pt>
    <dgm:pt modelId="{AE5D0C04-11D8-48D6-9DE3-CEDF75EB1045}">
      <dgm:prSet phldrT="[Text]" custT="1"/>
      <dgm:spPr/>
      <dgm:t>
        <a:bodyPr/>
        <a:lstStyle/>
        <a:p>
          <a:r>
            <a:rPr lang="en-US" sz="1600" dirty="0" smtClean="0">
              <a:latin typeface="Times New Roman" panose="02020603050405020304" pitchFamily="18" charset="0"/>
              <a:cs typeface="Times New Roman" panose="02020603050405020304" pitchFamily="18" charset="0"/>
            </a:rPr>
            <a:t>Concerns and projected timeline</a:t>
          </a:r>
          <a:endParaRPr lang="en-US" sz="1600" dirty="0">
            <a:latin typeface="Times New Roman" panose="02020603050405020304" pitchFamily="18" charset="0"/>
            <a:cs typeface="Times New Roman" panose="02020603050405020304" pitchFamily="18" charset="0"/>
          </a:endParaRPr>
        </a:p>
      </dgm:t>
    </dgm:pt>
    <dgm:pt modelId="{A6D417F7-E2F2-4F73-8E99-117650D18111}" type="parTrans" cxnId="{1C3ECC2B-16C7-494E-9E95-4AAF54AECB2F}">
      <dgm:prSet/>
      <dgm:spPr/>
      <dgm:t>
        <a:bodyPr/>
        <a:lstStyle/>
        <a:p>
          <a:endParaRPr lang="en-US"/>
        </a:p>
      </dgm:t>
    </dgm:pt>
    <dgm:pt modelId="{3775E7B2-5B9D-4E98-AD87-52A74BF258B0}" type="sibTrans" cxnId="{1C3ECC2B-16C7-494E-9E95-4AAF54AECB2F}">
      <dgm:prSet/>
      <dgm:spPr/>
      <dgm:t>
        <a:bodyPr/>
        <a:lstStyle/>
        <a:p>
          <a:endParaRPr lang="en-US"/>
        </a:p>
      </dgm:t>
    </dgm:pt>
    <dgm:pt modelId="{D1B4384F-267C-458F-AFA0-289CCE517FC9}" type="pres">
      <dgm:prSet presAssocID="{65F46CAA-4863-4E6A-A214-4011ED11D2A3}" presName="Name0" presStyleCnt="0">
        <dgm:presLayoutVars>
          <dgm:dir/>
          <dgm:resizeHandles val="exact"/>
        </dgm:presLayoutVars>
      </dgm:prSet>
      <dgm:spPr/>
      <dgm:t>
        <a:bodyPr/>
        <a:lstStyle/>
        <a:p>
          <a:endParaRPr lang="en-US"/>
        </a:p>
      </dgm:t>
    </dgm:pt>
    <dgm:pt modelId="{D8765DD0-734F-4B07-BFDA-40E1993CAFB6}" type="pres">
      <dgm:prSet presAssocID="{65F46CAA-4863-4E6A-A214-4011ED11D2A3}" presName="cycle" presStyleCnt="0"/>
      <dgm:spPr/>
    </dgm:pt>
    <dgm:pt modelId="{01191FD5-2881-48AA-9944-F5993BF2EFE8}" type="pres">
      <dgm:prSet presAssocID="{AECFF935-C26C-401C-BA83-557C2B4EA57C}" presName="nodeFirstNode" presStyleLbl="node1" presStyleIdx="0" presStyleCnt="5" custScaleX="98149" custScaleY="80329">
        <dgm:presLayoutVars>
          <dgm:bulletEnabled val="1"/>
        </dgm:presLayoutVars>
      </dgm:prSet>
      <dgm:spPr/>
      <dgm:t>
        <a:bodyPr/>
        <a:lstStyle/>
        <a:p>
          <a:endParaRPr lang="en-US"/>
        </a:p>
      </dgm:t>
    </dgm:pt>
    <dgm:pt modelId="{E0C89236-6F4C-41C1-8962-020AB145B88D}" type="pres">
      <dgm:prSet presAssocID="{03630327-09B1-45B5-97FB-9A848876520A}" presName="sibTransFirstNode" presStyleLbl="bgShp" presStyleIdx="0" presStyleCnt="1"/>
      <dgm:spPr/>
      <dgm:t>
        <a:bodyPr/>
        <a:lstStyle/>
        <a:p>
          <a:endParaRPr lang="en-US"/>
        </a:p>
      </dgm:t>
    </dgm:pt>
    <dgm:pt modelId="{223215FC-88C6-4546-B448-FBC727451E61}" type="pres">
      <dgm:prSet presAssocID="{8BC22C9C-92AE-458B-95B6-0C47B333D9FD}" presName="nodeFollowingNodes" presStyleLbl="node1" presStyleIdx="1" presStyleCnt="5" custScaleX="106975" custScaleY="100623">
        <dgm:presLayoutVars>
          <dgm:bulletEnabled val="1"/>
        </dgm:presLayoutVars>
      </dgm:prSet>
      <dgm:spPr/>
      <dgm:t>
        <a:bodyPr/>
        <a:lstStyle/>
        <a:p>
          <a:endParaRPr lang="en-US"/>
        </a:p>
      </dgm:t>
    </dgm:pt>
    <dgm:pt modelId="{F5ED1C62-F81F-4EF2-9D48-6E34B99281FF}" type="pres">
      <dgm:prSet presAssocID="{1A946697-4824-4BB3-A34F-1C1FF4B771A5}" presName="nodeFollowingNodes" presStyleLbl="node1" presStyleIdx="2" presStyleCnt="5" custScaleX="91816" custScaleY="92485">
        <dgm:presLayoutVars>
          <dgm:bulletEnabled val="1"/>
        </dgm:presLayoutVars>
      </dgm:prSet>
      <dgm:spPr/>
      <dgm:t>
        <a:bodyPr/>
        <a:lstStyle/>
        <a:p>
          <a:endParaRPr lang="en-US"/>
        </a:p>
      </dgm:t>
    </dgm:pt>
    <dgm:pt modelId="{C041A0EE-ECE2-4EA2-AA61-D67440A5539F}" type="pres">
      <dgm:prSet presAssocID="{644E9553-994B-40CB-B6D6-7954EF1D88D5}" presName="nodeFollowingNodes" presStyleLbl="node1" presStyleIdx="3" presStyleCnt="5" custScaleX="92134" custScaleY="84971">
        <dgm:presLayoutVars>
          <dgm:bulletEnabled val="1"/>
        </dgm:presLayoutVars>
      </dgm:prSet>
      <dgm:spPr/>
      <dgm:t>
        <a:bodyPr/>
        <a:lstStyle/>
        <a:p>
          <a:endParaRPr lang="en-US"/>
        </a:p>
      </dgm:t>
    </dgm:pt>
    <dgm:pt modelId="{EEF73C66-3F65-4EF5-9D56-9094EF684FB1}" type="pres">
      <dgm:prSet presAssocID="{AE5D0C04-11D8-48D6-9DE3-CEDF75EB1045}" presName="nodeFollowingNodes" presStyleLbl="node1" presStyleIdx="4" presStyleCnt="5" custScaleX="107758" custScaleY="100623">
        <dgm:presLayoutVars>
          <dgm:bulletEnabled val="1"/>
        </dgm:presLayoutVars>
      </dgm:prSet>
      <dgm:spPr/>
      <dgm:t>
        <a:bodyPr/>
        <a:lstStyle/>
        <a:p>
          <a:endParaRPr lang="en-US"/>
        </a:p>
      </dgm:t>
    </dgm:pt>
  </dgm:ptLst>
  <dgm:cxnLst>
    <dgm:cxn modelId="{B60DB55B-3B6E-4D31-A9BB-BC93397257D3}" type="presOf" srcId="{03630327-09B1-45B5-97FB-9A848876520A}" destId="{E0C89236-6F4C-41C1-8962-020AB145B88D}" srcOrd="0" destOrd="0" presId="urn:microsoft.com/office/officeart/2005/8/layout/cycle3"/>
    <dgm:cxn modelId="{1C3ECC2B-16C7-494E-9E95-4AAF54AECB2F}" srcId="{65F46CAA-4863-4E6A-A214-4011ED11D2A3}" destId="{AE5D0C04-11D8-48D6-9DE3-CEDF75EB1045}" srcOrd="4" destOrd="0" parTransId="{A6D417F7-E2F2-4F73-8E99-117650D18111}" sibTransId="{3775E7B2-5B9D-4E98-AD87-52A74BF258B0}"/>
    <dgm:cxn modelId="{10EC4B9A-4F8F-49F1-843C-E996B546A010}" srcId="{65F46CAA-4863-4E6A-A214-4011ED11D2A3}" destId="{AECFF935-C26C-401C-BA83-557C2B4EA57C}" srcOrd="0" destOrd="0" parTransId="{E1956FBB-B599-4BA8-B0F1-46D419C8C35E}" sibTransId="{03630327-09B1-45B5-97FB-9A848876520A}"/>
    <dgm:cxn modelId="{3AB4CF76-99D7-4B70-BDC2-A80813D2B5FE}" type="presOf" srcId="{65F46CAA-4863-4E6A-A214-4011ED11D2A3}" destId="{D1B4384F-267C-458F-AFA0-289CCE517FC9}" srcOrd="0" destOrd="0" presId="urn:microsoft.com/office/officeart/2005/8/layout/cycle3"/>
    <dgm:cxn modelId="{360F8E42-89DA-4D2A-88ED-14B29EEDC076}" type="presOf" srcId="{AECFF935-C26C-401C-BA83-557C2B4EA57C}" destId="{01191FD5-2881-48AA-9944-F5993BF2EFE8}" srcOrd="0" destOrd="0" presId="urn:microsoft.com/office/officeart/2005/8/layout/cycle3"/>
    <dgm:cxn modelId="{A84B0F0F-2004-4E2A-A479-A27F7990D2EB}" type="presOf" srcId="{8BC22C9C-92AE-458B-95B6-0C47B333D9FD}" destId="{223215FC-88C6-4546-B448-FBC727451E61}" srcOrd="0" destOrd="0" presId="urn:microsoft.com/office/officeart/2005/8/layout/cycle3"/>
    <dgm:cxn modelId="{8D25B674-CFB9-4825-AA8D-DBFB072B66FA}" srcId="{65F46CAA-4863-4E6A-A214-4011ED11D2A3}" destId="{8BC22C9C-92AE-458B-95B6-0C47B333D9FD}" srcOrd="1" destOrd="0" parTransId="{3D006804-E4C8-42EB-B973-C763D6AB47D4}" sibTransId="{32E7C023-4DC1-4ACA-85E4-9A6717D9E37D}"/>
    <dgm:cxn modelId="{7E768C9F-DD1D-424E-BD33-CEE0538990B0}" type="presOf" srcId="{1A946697-4824-4BB3-A34F-1C1FF4B771A5}" destId="{F5ED1C62-F81F-4EF2-9D48-6E34B99281FF}" srcOrd="0" destOrd="0" presId="urn:microsoft.com/office/officeart/2005/8/layout/cycle3"/>
    <dgm:cxn modelId="{43D43DC0-19C2-4E2F-9B86-65877BEF4A6C}" type="presOf" srcId="{AE5D0C04-11D8-48D6-9DE3-CEDF75EB1045}" destId="{EEF73C66-3F65-4EF5-9D56-9094EF684FB1}" srcOrd="0" destOrd="0" presId="urn:microsoft.com/office/officeart/2005/8/layout/cycle3"/>
    <dgm:cxn modelId="{04DDB036-AAEC-4EE3-A9C6-EB32354E740D}" type="presOf" srcId="{644E9553-994B-40CB-B6D6-7954EF1D88D5}" destId="{C041A0EE-ECE2-4EA2-AA61-D67440A5539F}" srcOrd="0" destOrd="0" presId="urn:microsoft.com/office/officeart/2005/8/layout/cycle3"/>
    <dgm:cxn modelId="{14D6584E-B0B1-4D89-8060-1DDE76D80638}" srcId="{65F46CAA-4863-4E6A-A214-4011ED11D2A3}" destId="{1A946697-4824-4BB3-A34F-1C1FF4B771A5}" srcOrd="2" destOrd="0" parTransId="{5BB9E65F-3AB6-4222-B6DF-2E8E59BF3958}" sibTransId="{0C7DF472-C263-4DD6-B674-66103D6FA9E2}"/>
    <dgm:cxn modelId="{7A1B1458-E9AE-452B-8EA8-9CBDDE03CF26}" srcId="{65F46CAA-4863-4E6A-A214-4011ED11D2A3}" destId="{644E9553-994B-40CB-B6D6-7954EF1D88D5}" srcOrd="3" destOrd="0" parTransId="{C294380C-0BD1-4178-94F6-A5774BCFA997}" sibTransId="{F165B91D-C517-4F65-981A-2F0EF766B7F9}"/>
    <dgm:cxn modelId="{B4C6D38F-BBF2-4740-9A6B-A917CA13D2D4}" type="presParOf" srcId="{D1B4384F-267C-458F-AFA0-289CCE517FC9}" destId="{D8765DD0-734F-4B07-BFDA-40E1993CAFB6}" srcOrd="0" destOrd="0" presId="urn:microsoft.com/office/officeart/2005/8/layout/cycle3"/>
    <dgm:cxn modelId="{1F1E67A4-4438-49CA-BA40-3FA607053E37}" type="presParOf" srcId="{D8765DD0-734F-4B07-BFDA-40E1993CAFB6}" destId="{01191FD5-2881-48AA-9944-F5993BF2EFE8}" srcOrd="0" destOrd="0" presId="urn:microsoft.com/office/officeart/2005/8/layout/cycle3"/>
    <dgm:cxn modelId="{37BCB57C-C05E-4E40-AE95-AEF5E0F5D5FF}" type="presParOf" srcId="{D8765DD0-734F-4B07-BFDA-40E1993CAFB6}" destId="{E0C89236-6F4C-41C1-8962-020AB145B88D}" srcOrd="1" destOrd="0" presId="urn:microsoft.com/office/officeart/2005/8/layout/cycle3"/>
    <dgm:cxn modelId="{101A5CC5-DE20-403E-A7D1-16A1E7A1DBD5}" type="presParOf" srcId="{D8765DD0-734F-4B07-BFDA-40E1993CAFB6}" destId="{223215FC-88C6-4546-B448-FBC727451E61}" srcOrd="2" destOrd="0" presId="urn:microsoft.com/office/officeart/2005/8/layout/cycle3"/>
    <dgm:cxn modelId="{CC05DD0A-814F-43C9-BB7B-982666E0EF7D}" type="presParOf" srcId="{D8765DD0-734F-4B07-BFDA-40E1993CAFB6}" destId="{F5ED1C62-F81F-4EF2-9D48-6E34B99281FF}" srcOrd="3" destOrd="0" presId="urn:microsoft.com/office/officeart/2005/8/layout/cycle3"/>
    <dgm:cxn modelId="{76AAFB96-E989-4CC7-82E6-905549578A06}" type="presParOf" srcId="{D8765DD0-734F-4B07-BFDA-40E1993CAFB6}" destId="{C041A0EE-ECE2-4EA2-AA61-D67440A5539F}" srcOrd="4" destOrd="0" presId="urn:microsoft.com/office/officeart/2005/8/layout/cycle3"/>
    <dgm:cxn modelId="{54230D8B-CDC5-45EC-8B51-1A42BA54EF5E}" type="presParOf" srcId="{D8765DD0-734F-4B07-BFDA-40E1993CAFB6}" destId="{EEF73C66-3F65-4EF5-9D56-9094EF684FB1}" srcOrd="5" destOrd="0" presId="urn:microsoft.com/office/officeart/2005/8/layout/cycle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BF54C4-0723-47F8-AEBF-A3247C16C8D8}" type="doc">
      <dgm:prSet loTypeId="urn:microsoft.com/office/officeart/2005/8/layout/vList5" loCatId="list" qsTypeId="urn:microsoft.com/office/officeart/2005/8/quickstyle/simple1" qsCatId="simple" csTypeId="urn:microsoft.com/office/officeart/2005/8/colors/accent0_1" csCatId="mainScheme" phldr="1"/>
      <dgm:spPr/>
      <dgm:t>
        <a:bodyPr/>
        <a:lstStyle/>
        <a:p>
          <a:endParaRPr lang="en-US"/>
        </a:p>
      </dgm:t>
    </dgm:pt>
    <dgm:pt modelId="{C2224FBA-A5C9-4A12-8985-72B9D0885C43}">
      <dgm:prSet phldrT="[Text]" custT="1"/>
      <dgm:spPr>
        <a:solidFill>
          <a:schemeClr val="accent3">
            <a:lumMod val="40000"/>
            <a:lumOff val="60000"/>
          </a:schemeClr>
        </a:solidFill>
      </dgm:spPr>
      <dgm:t>
        <a:bodyPr/>
        <a:lstStyle/>
        <a:p>
          <a:r>
            <a:rPr lang="en-US" sz="1800" dirty="0" smtClean="0">
              <a:latin typeface="Times New Roman" panose="02020603050405020304" pitchFamily="18" charset="0"/>
              <a:cs typeface="Times New Roman" panose="02020603050405020304" pitchFamily="18" charset="0"/>
            </a:rPr>
            <a:t>30 Day Evaluation</a:t>
          </a:r>
          <a:endParaRPr lang="en-US" sz="1800" dirty="0">
            <a:latin typeface="Times New Roman" panose="02020603050405020304" pitchFamily="18" charset="0"/>
            <a:cs typeface="Times New Roman" panose="02020603050405020304" pitchFamily="18" charset="0"/>
          </a:endParaRPr>
        </a:p>
      </dgm:t>
    </dgm:pt>
    <dgm:pt modelId="{EF80DFFE-1F93-42E7-B009-7F77EB9BD0B7}" type="parTrans" cxnId="{3677CD10-1172-45DB-8431-D164D2C50373}">
      <dgm:prSet/>
      <dgm:spPr/>
      <dgm:t>
        <a:bodyPr/>
        <a:lstStyle/>
        <a:p>
          <a:endParaRPr lang="en-US"/>
        </a:p>
      </dgm:t>
    </dgm:pt>
    <dgm:pt modelId="{F4B8499A-5D6E-457D-8F4F-DA77FFCB7C1B}" type="sibTrans" cxnId="{3677CD10-1172-45DB-8431-D164D2C50373}">
      <dgm:prSet/>
      <dgm:spPr/>
      <dgm:t>
        <a:bodyPr/>
        <a:lstStyle/>
        <a:p>
          <a:endParaRPr lang="en-US"/>
        </a:p>
      </dgm:t>
    </dgm:pt>
    <dgm:pt modelId="{B3241F7B-2218-4E02-94C7-5B5D8757F306}">
      <dgm:prSet phldrT="[Text]" custT="1"/>
      <dgm:spPr>
        <a:solidFill>
          <a:schemeClr val="accent3">
            <a:lumMod val="60000"/>
            <a:lumOff val="40000"/>
          </a:schemeClr>
        </a:solidFill>
      </dgm:spPr>
      <dgm:t>
        <a:bodyPr/>
        <a:lstStyle/>
        <a:p>
          <a:r>
            <a:rPr lang="en-US" sz="1800" dirty="0" smtClean="0">
              <a:latin typeface="Times New Roman" panose="02020603050405020304" pitchFamily="18" charset="0"/>
              <a:cs typeface="Times New Roman" panose="02020603050405020304" pitchFamily="18" charset="0"/>
            </a:rPr>
            <a:t>60 Day Evaluation</a:t>
          </a:r>
          <a:endParaRPr lang="en-US" sz="1800" dirty="0">
            <a:latin typeface="Times New Roman" panose="02020603050405020304" pitchFamily="18" charset="0"/>
            <a:cs typeface="Times New Roman" panose="02020603050405020304" pitchFamily="18" charset="0"/>
          </a:endParaRPr>
        </a:p>
      </dgm:t>
    </dgm:pt>
    <dgm:pt modelId="{42AF9FEE-58AB-4867-9B78-B725B9796A07}" type="parTrans" cxnId="{EEA8E128-623D-41B8-A9FE-576C4DFF22EF}">
      <dgm:prSet/>
      <dgm:spPr/>
      <dgm:t>
        <a:bodyPr/>
        <a:lstStyle/>
        <a:p>
          <a:endParaRPr lang="en-US"/>
        </a:p>
      </dgm:t>
    </dgm:pt>
    <dgm:pt modelId="{A5DFCD77-4301-43DB-BA97-74C6CE1FF182}" type="sibTrans" cxnId="{EEA8E128-623D-41B8-A9FE-576C4DFF22EF}">
      <dgm:prSet/>
      <dgm:spPr/>
      <dgm:t>
        <a:bodyPr/>
        <a:lstStyle/>
        <a:p>
          <a:endParaRPr lang="en-US"/>
        </a:p>
      </dgm:t>
    </dgm:pt>
    <dgm:pt modelId="{05A1F9F0-F132-44F9-AC21-4CF6042FAA3E}">
      <dgm:prSet phldrT="[Text]" custT="1"/>
      <dgm:spPr/>
      <dgm:t>
        <a:bodyPr/>
        <a:lstStyle/>
        <a:p>
          <a:r>
            <a:rPr lang="en-US" sz="1500" dirty="0" smtClean="0">
              <a:latin typeface="Times New Roman" panose="02020603050405020304" pitchFamily="18" charset="0"/>
              <a:cs typeface="Times New Roman" panose="02020603050405020304" pitchFamily="18" charset="0"/>
            </a:rPr>
            <a:t>Short and long term strategic planning</a:t>
          </a:r>
          <a:endParaRPr lang="en-US" sz="1500" dirty="0">
            <a:latin typeface="Times New Roman" panose="02020603050405020304" pitchFamily="18" charset="0"/>
            <a:cs typeface="Times New Roman" panose="02020603050405020304" pitchFamily="18" charset="0"/>
          </a:endParaRPr>
        </a:p>
      </dgm:t>
    </dgm:pt>
    <dgm:pt modelId="{C918DBF0-773A-45F0-B6CE-CB0736E30964}" type="parTrans" cxnId="{A02B4E8B-C484-4A01-9753-2A918F10DEB8}">
      <dgm:prSet/>
      <dgm:spPr/>
      <dgm:t>
        <a:bodyPr/>
        <a:lstStyle/>
        <a:p>
          <a:endParaRPr lang="en-US"/>
        </a:p>
      </dgm:t>
    </dgm:pt>
    <dgm:pt modelId="{689B8ED4-9059-481C-8C4D-3AE486C83C4D}" type="sibTrans" cxnId="{A02B4E8B-C484-4A01-9753-2A918F10DEB8}">
      <dgm:prSet/>
      <dgm:spPr/>
      <dgm:t>
        <a:bodyPr/>
        <a:lstStyle/>
        <a:p>
          <a:endParaRPr lang="en-US"/>
        </a:p>
      </dgm:t>
    </dgm:pt>
    <dgm:pt modelId="{CE365723-A400-47C0-9CB3-6B70102848AB}">
      <dgm:prSet phldrT="[Text]" custT="1"/>
      <dgm:spPr>
        <a:solidFill>
          <a:schemeClr val="accent3">
            <a:lumMod val="75000"/>
          </a:schemeClr>
        </a:solidFill>
      </dgm:spPr>
      <dgm:t>
        <a:bodyPr/>
        <a:lstStyle/>
        <a:p>
          <a:r>
            <a:rPr lang="en-US" sz="1800" dirty="0" smtClean="0">
              <a:latin typeface="Times New Roman" panose="02020603050405020304" pitchFamily="18" charset="0"/>
              <a:cs typeface="Times New Roman" panose="02020603050405020304" pitchFamily="18" charset="0"/>
            </a:rPr>
            <a:t>90 Day Evaluation</a:t>
          </a:r>
          <a:endParaRPr lang="en-US" sz="1800" dirty="0">
            <a:latin typeface="Times New Roman" panose="02020603050405020304" pitchFamily="18" charset="0"/>
            <a:cs typeface="Times New Roman" panose="02020603050405020304" pitchFamily="18" charset="0"/>
          </a:endParaRPr>
        </a:p>
      </dgm:t>
    </dgm:pt>
    <dgm:pt modelId="{EECD3E88-5545-4800-8BC3-634617A09087}" type="parTrans" cxnId="{E9888B85-C033-4C06-9AAF-A27D5DD90A51}">
      <dgm:prSet/>
      <dgm:spPr/>
      <dgm:t>
        <a:bodyPr/>
        <a:lstStyle/>
        <a:p>
          <a:endParaRPr lang="en-US"/>
        </a:p>
      </dgm:t>
    </dgm:pt>
    <dgm:pt modelId="{7E8E55E2-93D1-4543-B53C-647D0E7CD1BE}" type="sibTrans" cxnId="{E9888B85-C033-4C06-9AAF-A27D5DD90A51}">
      <dgm:prSet/>
      <dgm:spPr/>
      <dgm:t>
        <a:bodyPr/>
        <a:lstStyle/>
        <a:p>
          <a:endParaRPr lang="en-US"/>
        </a:p>
      </dgm:t>
    </dgm:pt>
    <dgm:pt modelId="{6E76EFB3-8E06-4A45-BB00-C9038D48BE54}">
      <dgm:prSet phldrT="[Text]" custT="1"/>
      <dgm:spPr/>
      <dgm:t>
        <a:bodyPr/>
        <a:lstStyle/>
        <a:p>
          <a:r>
            <a:rPr lang="en-US" sz="1500" dirty="0" smtClean="0">
              <a:latin typeface="Times New Roman" panose="02020603050405020304" pitchFamily="18" charset="0"/>
              <a:cs typeface="Times New Roman" panose="02020603050405020304" pitchFamily="18" charset="0"/>
            </a:rPr>
            <a:t>Combining services offered in both the 30 and 60 day options</a:t>
          </a:r>
          <a:endParaRPr lang="en-US" sz="1500" dirty="0">
            <a:latin typeface="Times New Roman" panose="02020603050405020304" pitchFamily="18" charset="0"/>
            <a:cs typeface="Times New Roman" panose="02020603050405020304" pitchFamily="18" charset="0"/>
          </a:endParaRPr>
        </a:p>
      </dgm:t>
    </dgm:pt>
    <dgm:pt modelId="{C9DEED2A-D098-464B-B490-1E3EED71BDD4}" type="parTrans" cxnId="{A52B5B5F-2BBB-4A81-B48C-8E7A346BE5F9}">
      <dgm:prSet/>
      <dgm:spPr/>
      <dgm:t>
        <a:bodyPr/>
        <a:lstStyle/>
        <a:p>
          <a:endParaRPr lang="en-US"/>
        </a:p>
      </dgm:t>
    </dgm:pt>
    <dgm:pt modelId="{C42FA898-7074-4057-8C2D-29430E887AF3}" type="sibTrans" cxnId="{A52B5B5F-2BBB-4A81-B48C-8E7A346BE5F9}">
      <dgm:prSet/>
      <dgm:spPr/>
      <dgm:t>
        <a:bodyPr/>
        <a:lstStyle/>
        <a:p>
          <a:endParaRPr lang="en-US"/>
        </a:p>
      </dgm:t>
    </dgm:pt>
    <dgm:pt modelId="{5C1F9DC2-950C-4F01-9814-6E0C19E36502}">
      <dgm:prSet custT="1"/>
      <dgm:spPr/>
      <dgm:t>
        <a:bodyPr/>
        <a:lstStyle/>
        <a:p>
          <a:r>
            <a:rPr lang="en-US" sz="1500" dirty="0" smtClean="0">
              <a:latin typeface="Times New Roman" panose="02020603050405020304" pitchFamily="18" charset="0"/>
              <a:cs typeface="Times New Roman" panose="02020603050405020304" pitchFamily="18" charset="0"/>
            </a:rPr>
            <a:t>Workforce planning</a:t>
          </a:r>
          <a:endParaRPr lang="en-US" sz="1500" dirty="0">
            <a:latin typeface="Times New Roman" panose="02020603050405020304" pitchFamily="18" charset="0"/>
            <a:cs typeface="Times New Roman" panose="02020603050405020304" pitchFamily="18" charset="0"/>
          </a:endParaRPr>
        </a:p>
      </dgm:t>
    </dgm:pt>
    <dgm:pt modelId="{32BCAF68-B045-42C2-8CBC-86F547F28BAE}" type="parTrans" cxnId="{E2CC3948-B4D6-4611-A57D-6896CF13A61F}">
      <dgm:prSet/>
      <dgm:spPr/>
      <dgm:t>
        <a:bodyPr/>
        <a:lstStyle/>
        <a:p>
          <a:endParaRPr lang="en-US"/>
        </a:p>
      </dgm:t>
    </dgm:pt>
    <dgm:pt modelId="{51F3B6D9-10D7-42C7-93CF-E5B4F6129FF5}" type="sibTrans" cxnId="{E2CC3948-B4D6-4611-A57D-6896CF13A61F}">
      <dgm:prSet/>
      <dgm:spPr/>
      <dgm:t>
        <a:bodyPr/>
        <a:lstStyle/>
        <a:p>
          <a:endParaRPr lang="en-US"/>
        </a:p>
      </dgm:t>
    </dgm:pt>
    <dgm:pt modelId="{5AE62292-43D8-44F8-ACCF-DF5690C0AFAE}">
      <dgm:prSet phldrT="[Text]" custT="1"/>
      <dgm:spPr/>
      <dgm:t>
        <a:bodyPr/>
        <a:lstStyle/>
        <a:p>
          <a:r>
            <a:rPr lang="en-US" sz="1500" dirty="0" smtClean="0">
              <a:latin typeface="Times New Roman" panose="02020603050405020304" pitchFamily="18" charset="0"/>
              <a:cs typeface="Times New Roman" panose="02020603050405020304" pitchFamily="18" charset="0"/>
            </a:rPr>
            <a:t>To assess operational proficiency and readiness</a:t>
          </a:r>
          <a:endParaRPr lang="en-US" sz="1500" dirty="0">
            <a:latin typeface="Times New Roman" panose="02020603050405020304" pitchFamily="18" charset="0"/>
            <a:cs typeface="Times New Roman" panose="02020603050405020304" pitchFamily="18" charset="0"/>
          </a:endParaRPr>
        </a:p>
      </dgm:t>
    </dgm:pt>
    <dgm:pt modelId="{0BE57F52-C6BB-4019-9818-57B83D7922CE}" type="parTrans" cxnId="{8D10580E-3EDC-4558-B5CF-C0D16ADB243A}">
      <dgm:prSet/>
      <dgm:spPr/>
      <dgm:t>
        <a:bodyPr/>
        <a:lstStyle/>
        <a:p>
          <a:endParaRPr lang="en-US"/>
        </a:p>
      </dgm:t>
    </dgm:pt>
    <dgm:pt modelId="{03F2A29B-7E8F-4F32-B4B0-9425180275AF}" type="sibTrans" cxnId="{8D10580E-3EDC-4558-B5CF-C0D16ADB243A}">
      <dgm:prSet/>
      <dgm:spPr/>
      <dgm:t>
        <a:bodyPr/>
        <a:lstStyle/>
        <a:p>
          <a:endParaRPr lang="en-US"/>
        </a:p>
      </dgm:t>
    </dgm:pt>
    <dgm:pt modelId="{84A7478B-F2AE-4BC1-B218-2A14432A28D1}">
      <dgm:prSet custT="1"/>
      <dgm:spPr/>
      <dgm:t>
        <a:bodyPr/>
        <a:lstStyle/>
        <a:p>
          <a:r>
            <a:rPr lang="en-US" sz="1500" dirty="0" smtClean="0">
              <a:latin typeface="Times New Roman" panose="02020603050405020304" pitchFamily="18" charset="0"/>
              <a:cs typeface="Times New Roman" panose="02020603050405020304" pitchFamily="18" charset="0"/>
            </a:rPr>
            <a:t>Mid and end of year performance planning</a:t>
          </a:r>
          <a:endParaRPr lang="en-US" sz="1500" dirty="0">
            <a:latin typeface="Times New Roman" panose="02020603050405020304" pitchFamily="18" charset="0"/>
            <a:cs typeface="Times New Roman" panose="02020603050405020304" pitchFamily="18" charset="0"/>
          </a:endParaRPr>
        </a:p>
      </dgm:t>
    </dgm:pt>
    <dgm:pt modelId="{587B5530-1368-41BB-B718-D91B14D0992F}" type="parTrans" cxnId="{3DF89E6F-7934-4B74-8241-DD78BE2FAE11}">
      <dgm:prSet/>
      <dgm:spPr/>
      <dgm:t>
        <a:bodyPr/>
        <a:lstStyle/>
        <a:p>
          <a:endParaRPr lang="en-US"/>
        </a:p>
      </dgm:t>
    </dgm:pt>
    <dgm:pt modelId="{BB52172E-F126-485A-B147-6BCF99BEC6FC}" type="sibTrans" cxnId="{3DF89E6F-7934-4B74-8241-DD78BE2FAE11}">
      <dgm:prSet/>
      <dgm:spPr/>
      <dgm:t>
        <a:bodyPr/>
        <a:lstStyle/>
        <a:p>
          <a:endParaRPr lang="en-US"/>
        </a:p>
      </dgm:t>
    </dgm:pt>
    <dgm:pt modelId="{13B0A993-B995-4223-9C2D-949AB11C2E1A}">
      <dgm:prSet custT="1"/>
      <dgm:spPr/>
      <dgm:t>
        <a:bodyPr/>
        <a:lstStyle/>
        <a:p>
          <a:r>
            <a:rPr lang="en-US" sz="1500" dirty="0" smtClean="0">
              <a:latin typeface="Times New Roman" panose="02020603050405020304" pitchFamily="18" charset="0"/>
              <a:cs typeface="Times New Roman" panose="02020603050405020304" pitchFamily="18" charset="0"/>
            </a:rPr>
            <a:t>Depending on the necessity of programmatic concerns, the 90 day option can start the planning process for another assessment conducted by external evaluators</a:t>
          </a:r>
          <a:endParaRPr lang="en-US" sz="1500" dirty="0">
            <a:latin typeface="Times New Roman" panose="02020603050405020304" pitchFamily="18" charset="0"/>
            <a:cs typeface="Times New Roman" panose="02020603050405020304" pitchFamily="18" charset="0"/>
          </a:endParaRPr>
        </a:p>
      </dgm:t>
    </dgm:pt>
    <dgm:pt modelId="{BBBFED8E-7F01-4C73-846A-A7AFFBF723BA}" type="parTrans" cxnId="{317EC115-7433-4633-8BAF-30E9C9A0BE02}">
      <dgm:prSet/>
      <dgm:spPr/>
      <dgm:t>
        <a:bodyPr/>
        <a:lstStyle/>
        <a:p>
          <a:endParaRPr lang="en-US"/>
        </a:p>
      </dgm:t>
    </dgm:pt>
    <dgm:pt modelId="{CAB54F7B-479D-4C14-8D89-64A40816D08F}" type="sibTrans" cxnId="{317EC115-7433-4633-8BAF-30E9C9A0BE02}">
      <dgm:prSet/>
      <dgm:spPr/>
      <dgm:t>
        <a:bodyPr/>
        <a:lstStyle/>
        <a:p>
          <a:endParaRPr lang="en-US"/>
        </a:p>
      </dgm:t>
    </dgm:pt>
    <dgm:pt modelId="{52C33948-D3E1-4D48-B1DA-953EE7BF54ED}">
      <dgm:prSet custT="1"/>
      <dgm:spPr/>
      <dgm:t>
        <a:bodyPr/>
        <a:lstStyle/>
        <a:p>
          <a:r>
            <a:rPr lang="en-US" sz="1500" dirty="0" smtClean="0">
              <a:latin typeface="Times New Roman" panose="02020603050405020304" pitchFamily="18" charset="0"/>
              <a:cs typeface="Times New Roman" panose="02020603050405020304" pitchFamily="18" charset="0"/>
            </a:rPr>
            <a:t>Strength Weakness Opportunities and Threats (SWOT) analysis</a:t>
          </a:r>
          <a:endParaRPr lang="en-US" sz="1500" dirty="0">
            <a:latin typeface="Times New Roman" panose="02020603050405020304" pitchFamily="18" charset="0"/>
            <a:cs typeface="Times New Roman" panose="02020603050405020304" pitchFamily="18" charset="0"/>
          </a:endParaRPr>
        </a:p>
      </dgm:t>
    </dgm:pt>
    <dgm:pt modelId="{01D33BF4-5C3E-42A5-9F16-FEE4688E4822}" type="parTrans" cxnId="{61081842-9640-48B5-A6F6-EB0DCE9FCE6D}">
      <dgm:prSet/>
      <dgm:spPr/>
      <dgm:t>
        <a:bodyPr/>
        <a:lstStyle/>
        <a:p>
          <a:endParaRPr lang="en-US"/>
        </a:p>
      </dgm:t>
    </dgm:pt>
    <dgm:pt modelId="{4C040621-AEDB-42E3-8AB3-1FF456963BB4}" type="sibTrans" cxnId="{61081842-9640-48B5-A6F6-EB0DCE9FCE6D}">
      <dgm:prSet/>
      <dgm:spPr/>
      <dgm:t>
        <a:bodyPr/>
        <a:lstStyle/>
        <a:p>
          <a:endParaRPr lang="en-US"/>
        </a:p>
      </dgm:t>
    </dgm:pt>
    <dgm:pt modelId="{7F081A42-C88B-4DF3-9183-A9D0887D4E9E}">
      <dgm:prSet custT="1"/>
      <dgm:spPr/>
      <dgm:t>
        <a:bodyPr/>
        <a:lstStyle/>
        <a:p>
          <a:r>
            <a:rPr lang="en-US" sz="1500" dirty="0" smtClean="0">
              <a:latin typeface="Times New Roman" panose="02020603050405020304" pitchFamily="18" charset="0"/>
              <a:cs typeface="Times New Roman" panose="02020603050405020304" pitchFamily="18" charset="0"/>
            </a:rPr>
            <a:t>Organizational effectiveness and process mapping (w/gap analysis)</a:t>
          </a:r>
          <a:endParaRPr lang="en-US" sz="1500" dirty="0">
            <a:latin typeface="Times New Roman" panose="02020603050405020304" pitchFamily="18" charset="0"/>
            <a:cs typeface="Times New Roman" panose="02020603050405020304" pitchFamily="18" charset="0"/>
          </a:endParaRPr>
        </a:p>
      </dgm:t>
    </dgm:pt>
    <dgm:pt modelId="{FCA64C1D-D77E-4ED6-B9B2-B5B8E9214D95}" type="parTrans" cxnId="{5B37F684-8699-4077-9957-5DD3F8E5B58D}">
      <dgm:prSet/>
      <dgm:spPr/>
      <dgm:t>
        <a:bodyPr/>
        <a:lstStyle/>
        <a:p>
          <a:endParaRPr lang="en-US"/>
        </a:p>
      </dgm:t>
    </dgm:pt>
    <dgm:pt modelId="{6832244B-1568-45F5-890D-5C64E4391C64}" type="sibTrans" cxnId="{5B37F684-8699-4077-9957-5DD3F8E5B58D}">
      <dgm:prSet/>
      <dgm:spPr/>
      <dgm:t>
        <a:bodyPr/>
        <a:lstStyle/>
        <a:p>
          <a:endParaRPr lang="en-US"/>
        </a:p>
      </dgm:t>
    </dgm:pt>
    <dgm:pt modelId="{3E75CE49-AC08-4846-8737-32F48B731C81}" type="pres">
      <dgm:prSet presAssocID="{A1BF54C4-0723-47F8-AEBF-A3247C16C8D8}" presName="Name0" presStyleCnt="0">
        <dgm:presLayoutVars>
          <dgm:dir/>
          <dgm:animLvl val="lvl"/>
          <dgm:resizeHandles val="exact"/>
        </dgm:presLayoutVars>
      </dgm:prSet>
      <dgm:spPr/>
      <dgm:t>
        <a:bodyPr/>
        <a:lstStyle/>
        <a:p>
          <a:endParaRPr lang="en-US"/>
        </a:p>
      </dgm:t>
    </dgm:pt>
    <dgm:pt modelId="{4AF8982F-6634-4414-97AB-0AA672B00728}" type="pres">
      <dgm:prSet presAssocID="{C2224FBA-A5C9-4A12-8985-72B9D0885C43}" presName="linNode" presStyleCnt="0"/>
      <dgm:spPr/>
    </dgm:pt>
    <dgm:pt modelId="{ADC5D7B1-ABDD-4D53-A0D2-41A4D8C4E0B8}" type="pres">
      <dgm:prSet presAssocID="{C2224FBA-A5C9-4A12-8985-72B9D0885C43}" presName="parentText" presStyleLbl="node1" presStyleIdx="0" presStyleCnt="3" custScaleY="34215">
        <dgm:presLayoutVars>
          <dgm:chMax val="1"/>
          <dgm:bulletEnabled val="1"/>
        </dgm:presLayoutVars>
      </dgm:prSet>
      <dgm:spPr/>
      <dgm:t>
        <a:bodyPr/>
        <a:lstStyle/>
        <a:p>
          <a:endParaRPr lang="en-US"/>
        </a:p>
      </dgm:t>
    </dgm:pt>
    <dgm:pt modelId="{E07AA18F-6051-4EBD-B231-C7BF1BCD5C51}" type="pres">
      <dgm:prSet presAssocID="{C2224FBA-A5C9-4A12-8985-72B9D0885C43}" presName="descendantText" presStyleLbl="alignAccFollowNode1" presStyleIdx="0" presStyleCnt="3" custScaleY="41659">
        <dgm:presLayoutVars>
          <dgm:bulletEnabled val="1"/>
        </dgm:presLayoutVars>
      </dgm:prSet>
      <dgm:spPr/>
      <dgm:t>
        <a:bodyPr/>
        <a:lstStyle/>
        <a:p>
          <a:endParaRPr lang="en-US"/>
        </a:p>
      </dgm:t>
    </dgm:pt>
    <dgm:pt modelId="{70A4FC26-A275-4002-82C0-43BA8ADA45CC}" type="pres">
      <dgm:prSet presAssocID="{F4B8499A-5D6E-457D-8F4F-DA77FFCB7C1B}" presName="sp" presStyleCnt="0"/>
      <dgm:spPr/>
    </dgm:pt>
    <dgm:pt modelId="{BB051834-E9BB-428D-ADA0-2CC5D7262B9F}" type="pres">
      <dgm:prSet presAssocID="{B3241F7B-2218-4E02-94C7-5B5D8757F306}" presName="linNode" presStyleCnt="0"/>
      <dgm:spPr/>
    </dgm:pt>
    <dgm:pt modelId="{6FD438BD-FD39-423C-93BE-9F31FECA5878}" type="pres">
      <dgm:prSet presAssocID="{B3241F7B-2218-4E02-94C7-5B5D8757F306}" presName="parentText" presStyleLbl="node1" presStyleIdx="1" presStyleCnt="3" custScaleY="29553">
        <dgm:presLayoutVars>
          <dgm:chMax val="1"/>
          <dgm:bulletEnabled val="1"/>
        </dgm:presLayoutVars>
      </dgm:prSet>
      <dgm:spPr/>
      <dgm:t>
        <a:bodyPr/>
        <a:lstStyle/>
        <a:p>
          <a:endParaRPr lang="en-US"/>
        </a:p>
      </dgm:t>
    </dgm:pt>
    <dgm:pt modelId="{E5BFBCFC-3A5E-44BF-B5F9-B33DE40EF527}" type="pres">
      <dgm:prSet presAssocID="{B3241F7B-2218-4E02-94C7-5B5D8757F306}" presName="descendantText" presStyleLbl="alignAccFollowNode1" presStyleIdx="1" presStyleCnt="3" custScaleY="37546">
        <dgm:presLayoutVars>
          <dgm:bulletEnabled val="1"/>
        </dgm:presLayoutVars>
      </dgm:prSet>
      <dgm:spPr/>
      <dgm:t>
        <a:bodyPr/>
        <a:lstStyle/>
        <a:p>
          <a:endParaRPr lang="en-US"/>
        </a:p>
      </dgm:t>
    </dgm:pt>
    <dgm:pt modelId="{7AF0DA8F-AD73-4811-878F-50CF5D25F8F1}" type="pres">
      <dgm:prSet presAssocID="{A5DFCD77-4301-43DB-BA97-74C6CE1FF182}" presName="sp" presStyleCnt="0"/>
      <dgm:spPr/>
    </dgm:pt>
    <dgm:pt modelId="{83BE457A-645C-4813-A07C-A985D0C50FB9}" type="pres">
      <dgm:prSet presAssocID="{CE365723-A400-47C0-9CB3-6B70102848AB}" presName="linNode" presStyleCnt="0"/>
      <dgm:spPr/>
    </dgm:pt>
    <dgm:pt modelId="{600FCB4A-2189-498B-B532-1D5C7F2E0606}" type="pres">
      <dgm:prSet presAssocID="{CE365723-A400-47C0-9CB3-6B70102848AB}" presName="parentText" presStyleLbl="node1" presStyleIdx="2" presStyleCnt="3" custScaleY="30163">
        <dgm:presLayoutVars>
          <dgm:chMax val="1"/>
          <dgm:bulletEnabled val="1"/>
        </dgm:presLayoutVars>
      </dgm:prSet>
      <dgm:spPr/>
      <dgm:t>
        <a:bodyPr/>
        <a:lstStyle/>
        <a:p>
          <a:endParaRPr lang="en-US"/>
        </a:p>
      </dgm:t>
    </dgm:pt>
    <dgm:pt modelId="{B6D27380-EBB0-4DC2-983B-838005A2EFE4}" type="pres">
      <dgm:prSet presAssocID="{CE365723-A400-47C0-9CB3-6B70102848AB}" presName="descendantText" presStyleLbl="alignAccFollowNode1" presStyleIdx="2" presStyleCnt="3" custScaleY="42016">
        <dgm:presLayoutVars>
          <dgm:bulletEnabled val="1"/>
        </dgm:presLayoutVars>
      </dgm:prSet>
      <dgm:spPr/>
      <dgm:t>
        <a:bodyPr/>
        <a:lstStyle/>
        <a:p>
          <a:endParaRPr lang="en-US"/>
        </a:p>
      </dgm:t>
    </dgm:pt>
  </dgm:ptLst>
  <dgm:cxnLst>
    <dgm:cxn modelId="{317EC115-7433-4633-8BAF-30E9C9A0BE02}" srcId="{CE365723-A400-47C0-9CB3-6B70102848AB}" destId="{13B0A993-B995-4223-9C2D-949AB11C2E1A}" srcOrd="1" destOrd="0" parTransId="{BBBFED8E-7F01-4C73-846A-A7AFFBF723BA}" sibTransId="{CAB54F7B-479D-4C14-8D89-64A40816D08F}"/>
    <dgm:cxn modelId="{61081842-9640-48B5-A6F6-EB0DCE9FCE6D}" srcId="{C2224FBA-A5C9-4A12-8985-72B9D0885C43}" destId="{52C33948-D3E1-4D48-B1DA-953EE7BF54ED}" srcOrd="2" destOrd="0" parTransId="{01D33BF4-5C3E-42A5-9F16-FEE4688E4822}" sibTransId="{4C040621-AEDB-42E3-8AB3-1FF456963BB4}"/>
    <dgm:cxn modelId="{747D63CD-1453-4D97-AE9E-233081EE48FF}" type="presOf" srcId="{52C33948-D3E1-4D48-B1DA-953EE7BF54ED}" destId="{E07AA18F-6051-4EBD-B231-C7BF1BCD5C51}" srcOrd="0" destOrd="2" presId="urn:microsoft.com/office/officeart/2005/8/layout/vList5"/>
    <dgm:cxn modelId="{29817840-5DCA-498C-9830-336B59578AF9}" type="presOf" srcId="{6E76EFB3-8E06-4A45-BB00-C9038D48BE54}" destId="{B6D27380-EBB0-4DC2-983B-838005A2EFE4}" srcOrd="0" destOrd="0" presId="urn:microsoft.com/office/officeart/2005/8/layout/vList5"/>
    <dgm:cxn modelId="{A52B5B5F-2BBB-4A81-B48C-8E7A346BE5F9}" srcId="{CE365723-A400-47C0-9CB3-6B70102848AB}" destId="{6E76EFB3-8E06-4A45-BB00-C9038D48BE54}" srcOrd="0" destOrd="0" parTransId="{C9DEED2A-D098-464B-B490-1E3EED71BDD4}" sibTransId="{C42FA898-7074-4057-8C2D-29430E887AF3}"/>
    <dgm:cxn modelId="{DBE8B276-4CE4-4EA9-A5C2-900EC7A6A638}" type="presOf" srcId="{5C1F9DC2-950C-4F01-9814-6E0C19E36502}" destId="{E07AA18F-6051-4EBD-B231-C7BF1BCD5C51}" srcOrd="0" destOrd="1" presId="urn:microsoft.com/office/officeart/2005/8/layout/vList5"/>
    <dgm:cxn modelId="{C13383C5-E02F-4512-BD04-A75ABDB4ED9C}" type="presOf" srcId="{A1BF54C4-0723-47F8-AEBF-A3247C16C8D8}" destId="{3E75CE49-AC08-4846-8737-32F48B731C81}" srcOrd="0" destOrd="0" presId="urn:microsoft.com/office/officeart/2005/8/layout/vList5"/>
    <dgm:cxn modelId="{6DC98C41-F940-4DAD-9F66-BC111B8D9FBB}" type="presOf" srcId="{84A7478B-F2AE-4BC1-B218-2A14432A28D1}" destId="{E5BFBCFC-3A5E-44BF-B5F9-B33DE40EF527}" srcOrd="0" destOrd="1" presId="urn:microsoft.com/office/officeart/2005/8/layout/vList5"/>
    <dgm:cxn modelId="{8D10580E-3EDC-4558-B5CF-C0D16ADB243A}" srcId="{C2224FBA-A5C9-4A12-8985-72B9D0885C43}" destId="{5AE62292-43D8-44F8-ACCF-DF5690C0AFAE}" srcOrd="0" destOrd="0" parTransId="{0BE57F52-C6BB-4019-9818-57B83D7922CE}" sibTransId="{03F2A29B-7E8F-4F32-B4B0-9425180275AF}"/>
    <dgm:cxn modelId="{37CE6996-C522-4CBB-8697-6FED1D8C356A}" type="presOf" srcId="{7F081A42-C88B-4DF3-9183-A9D0887D4E9E}" destId="{E5BFBCFC-3A5E-44BF-B5F9-B33DE40EF527}" srcOrd="0" destOrd="2" presId="urn:microsoft.com/office/officeart/2005/8/layout/vList5"/>
    <dgm:cxn modelId="{C3908673-8FDD-404D-9363-70C1CA550FE9}" type="presOf" srcId="{C2224FBA-A5C9-4A12-8985-72B9D0885C43}" destId="{ADC5D7B1-ABDD-4D53-A0D2-41A4D8C4E0B8}" srcOrd="0" destOrd="0" presId="urn:microsoft.com/office/officeart/2005/8/layout/vList5"/>
    <dgm:cxn modelId="{D413E0F9-0513-4B09-A99F-21088933601F}" type="presOf" srcId="{05A1F9F0-F132-44F9-AC21-4CF6042FAA3E}" destId="{E5BFBCFC-3A5E-44BF-B5F9-B33DE40EF527}" srcOrd="0" destOrd="0" presId="urn:microsoft.com/office/officeart/2005/8/layout/vList5"/>
    <dgm:cxn modelId="{1D262C71-E93B-4C8C-84EC-FDE251B6D53C}" type="presOf" srcId="{13B0A993-B995-4223-9C2D-949AB11C2E1A}" destId="{B6D27380-EBB0-4DC2-983B-838005A2EFE4}" srcOrd="0" destOrd="1" presId="urn:microsoft.com/office/officeart/2005/8/layout/vList5"/>
    <dgm:cxn modelId="{E5F441CA-4CAD-470D-8F6A-A61DF2C6B646}" type="presOf" srcId="{CE365723-A400-47C0-9CB3-6B70102848AB}" destId="{600FCB4A-2189-498B-B532-1D5C7F2E0606}" srcOrd="0" destOrd="0" presId="urn:microsoft.com/office/officeart/2005/8/layout/vList5"/>
    <dgm:cxn modelId="{5B37F684-8699-4077-9957-5DD3F8E5B58D}" srcId="{B3241F7B-2218-4E02-94C7-5B5D8757F306}" destId="{7F081A42-C88B-4DF3-9183-A9D0887D4E9E}" srcOrd="2" destOrd="0" parTransId="{FCA64C1D-D77E-4ED6-B9B2-B5B8E9214D95}" sibTransId="{6832244B-1568-45F5-890D-5C64E4391C64}"/>
    <dgm:cxn modelId="{EEA8E128-623D-41B8-A9FE-576C4DFF22EF}" srcId="{A1BF54C4-0723-47F8-AEBF-A3247C16C8D8}" destId="{B3241F7B-2218-4E02-94C7-5B5D8757F306}" srcOrd="1" destOrd="0" parTransId="{42AF9FEE-58AB-4867-9B78-B725B9796A07}" sibTransId="{A5DFCD77-4301-43DB-BA97-74C6CE1FF182}"/>
    <dgm:cxn modelId="{A02B4E8B-C484-4A01-9753-2A918F10DEB8}" srcId="{B3241F7B-2218-4E02-94C7-5B5D8757F306}" destId="{05A1F9F0-F132-44F9-AC21-4CF6042FAA3E}" srcOrd="0" destOrd="0" parTransId="{C918DBF0-773A-45F0-B6CE-CB0736E30964}" sibTransId="{689B8ED4-9059-481C-8C4D-3AE486C83C4D}"/>
    <dgm:cxn modelId="{3677CD10-1172-45DB-8431-D164D2C50373}" srcId="{A1BF54C4-0723-47F8-AEBF-A3247C16C8D8}" destId="{C2224FBA-A5C9-4A12-8985-72B9D0885C43}" srcOrd="0" destOrd="0" parTransId="{EF80DFFE-1F93-42E7-B009-7F77EB9BD0B7}" sibTransId="{F4B8499A-5D6E-457D-8F4F-DA77FFCB7C1B}"/>
    <dgm:cxn modelId="{034D01BA-E37F-434F-AAE6-118C4BF5064D}" type="presOf" srcId="{B3241F7B-2218-4E02-94C7-5B5D8757F306}" destId="{6FD438BD-FD39-423C-93BE-9F31FECA5878}" srcOrd="0" destOrd="0" presId="urn:microsoft.com/office/officeart/2005/8/layout/vList5"/>
    <dgm:cxn modelId="{E9888B85-C033-4C06-9AAF-A27D5DD90A51}" srcId="{A1BF54C4-0723-47F8-AEBF-A3247C16C8D8}" destId="{CE365723-A400-47C0-9CB3-6B70102848AB}" srcOrd="2" destOrd="0" parTransId="{EECD3E88-5545-4800-8BC3-634617A09087}" sibTransId="{7E8E55E2-93D1-4543-B53C-647D0E7CD1BE}"/>
    <dgm:cxn modelId="{E2CC3948-B4D6-4611-A57D-6896CF13A61F}" srcId="{C2224FBA-A5C9-4A12-8985-72B9D0885C43}" destId="{5C1F9DC2-950C-4F01-9814-6E0C19E36502}" srcOrd="1" destOrd="0" parTransId="{32BCAF68-B045-42C2-8CBC-86F547F28BAE}" sibTransId="{51F3B6D9-10D7-42C7-93CF-E5B4F6129FF5}"/>
    <dgm:cxn modelId="{3DF89E6F-7934-4B74-8241-DD78BE2FAE11}" srcId="{B3241F7B-2218-4E02-94C7-5B5D8757F306}" destId="{84A7478B-F2AE-4BC1-B218-2A14432A28D1}" srcOrd="1" destOrd="0" parTransId="{587B5530-1368-41BB-B718-D91B14D0992F}" sibTransId="{BB52172E-F126-485A-B147-6BCF99BEC6FC}"/>
    <dgm:cxn modelId="{5B3A128F-E1A2-4BDA-BF2D-C6AE5D0E5EA8}" type="presOf" srcId="{5AE62292-43D8-44F8-ACCF-DF5690C0AFAE}" destId="{E07AA18F-6051-4EBD-B231-C7BF1BCD5C51}" srcOrd="0" destOrd="0" presId="urn:microsoft.com/office/officeart/2005/8/layout/vList5"/>
    <dgm:cxn modelId="{E0056588-93D1-4F53-80BE-61B33A4F3C42}" type="presParOf" srcId="{3E75CE49-AC08-4846-8737-32F48B731C81}" destId="{4AF8982F-6634-4414-97AB-0AA672B00728}" srcOrd="0" destOrd="0" presId="urn:microsoft.com/office/officeart/2005/8/layout/vList5"/>
    <dgm:cxn modelId="{12118147-07F0-43CE-BC22-FF9094C9DF8D}" type="presParOf" srcId="{4AF8982F-6634-4414-97AB-0AA672B00728}" destId="{ADC5D7B1-ABDD-4D53-A0D2-41A4D8C4E0B8}" srcOrd="0" destOrd="0" presId="urn:microsoft.com/office/officeart/2005/8/layout/vList5"/>
    <dgm:cxn modelId="{E903F906-E083-401A-BC39-8F7AF3071ADA}" type="presParOf" srcId="{4AF8982F-6634-4414-97AB-0AA672B00728}" destId="{E07AA18F-6051-4EBD-B231-C7BF1BCD5C51}" srcOrd="1" destOrd="0" presId="urn:microsoft.com/office/officeart/2005/8/layout/vList5"/>
    <dgm:cxn modelId="{1B6AFD80-4BF3-4468-A8D4-F29975E59D2F}" type="presParOf" srcId="{3E75CE49-AC08-4846-8737-32F48B731C81}" destId="{70A4FC26-A275-4002-82C0-43BA8ADA45CC}" srcOrd="1" destOrd="0" presId="urn:microsoft.com/office/officeart/2005/8/layout/vList5"/>
    <dgm:cxn modelId="{670DF985-F286-46F5-9736-95EFCF5AEF4B}" type="presParOf" srcId="{3E75CE49-AC08-4846-8737-32F48B731C81}" destId="{BB051834-E9BB-428D-ADA0-2CC5D7262B9F}" srcOrd="2" destOrd="0" presId="urn:microsoft.com/office/officeart/2005/8/layout/vList5"/>
    <dgm:cxn modelId="{E2425FFF-7B54-4AE2-9F36-F40BA08CE5B9}" type="presParOf" srcId="{BB051834-E9BB-428D-ADA0-2CC5D7262B9F}" destId="{6FD438BD-FD39-423C-93BE-9F31FECA5878}" srcOrd="0" destOrd="0" presId="urn:microsoft.com/office/officeart/2005/8/layout/vList5"/>
    <dgm:cxn modelId="{EE2A241D-7378-4EBE-AD51-738C57034EDB}" type="presParOf" srcId="{BB051834-E9BB-428D-ADA0-2CC5D7262B9F}" destId="{E5BFBCFC-3A5E-44BF-B5F9-B33DE40EF527}" srcOrd="1" destOrd="0" presId="urn:microsoft.com/office/officeart/2005/8/layout/vList5"/>
    <dgm:cxn modelId="{F50BF383-F7D1-4D35-A145-0D2A84673A9F}" type="presParOf" srcId="{3E75CE49-AC08-4846-8737-32F48B731C81}" destId="{7AF0DA8F-AD73-4811-878F-50CF5D25F8F1}" srcOrd="3" destOrd="0" presId="urn:microsoft.com/office/officeart/2005/8/layout/vList5"/>
    <dgm:cxn modelId="{20C4E0B3-1D15-42DB-9DEE-D54FE5D5041F}" type="presParOf" srcId="{3E75CE49-AC08-4846-8737-32F48B731C81}" destId="{83BE457A-645C-4813-A07C-A985D0C50FB9}" srcOrd="4" destOrd="0" presId="urn:microsoft.com/office/officeart/2005/8/layout/vList5"/>
    <dgm:cxn modelId="{70CFFF7A-89DB-4703-8B3B-AF89E242262A}" type="presParOf" srcId="{83BE457A-645C-4813-A07C-A985D0C50FB9}" destId="{600FCB4A-2189-498B-B532-1D5C7F2E0606}" srcOrd="0" destOrd="0" presId="urn:microsoft.com/office/officeart/2005/8/layout/vList5"/>
    <dgm:cxn modelId="{4CC352F0-5022-40D0-AB2A-A446449F73D1}" type="presParOf" srcId="{83BE457A-645C-4813-A07C-A985D0C50FB9}" destId="{B6D27380-EBB0-4DC2-983B-838005A2EFE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C89236-6F4C-41C1-8962-020AB145B88D}">
      <dsp:nvSpPr>
        <dsp:cNvPr id="0" name=""/>
        <dsp:cNvSpPr/>
      </dsp:nvSpPr>
      <dsp:spPr>
        <a:xfrm>
          <a:off x="1990635" y="-31004"/>
          <a:ext cx="3034650" cy="3034650"/>
        </a:xfrm>
        <a:prstGeom prst="circularArrow">
          <a:avLst>
            <a:gd name="adj1" fmla="val 5544"/>
            <a:gd name="adj2" fmla="val 330680"/>
            <a:gd name="adj3" fmla="val 13835732"/>
            <a:gd name="adj4" fmla="val 17349672"/>
            <a:gd name="adj5" fmla="val 5757"/>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191FD5-2881-48AA-9944-F5993BF2EFE8}">
      <dsp:nvSpPr>
        <dsp:cNvPr id="0" name=""/>
        <dsp:cNvSpPr/>
      </dsp:nvSpPr>
      <dsp:spPr>
        <a:xfrm>
          <a:off x="2815865" y="48832"/>
          <a:ext cx="1384190" cy="566438"/>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Times New Roman" panose="02020603050405020304" pitchFamily="18" charset="0"/>
              <a:cs typeface="Times New Roman" panose="02020603050405020304" pitchFamily="18" charset="0"/>
            </a:rPr>
            <a:t>Programmatic priorities</a:t>
          </a:r>
          <a:endParaRPr lang="en-US" sz="1600" kern="1200" dirty="0">
            <a:latin typeface="Times New Roman" panose="02020603050405020304" pitchFamily="18" charset="0"/>
            <a:cs typeface="Times New Roman" panose="02020603050405020304" pitchFamily="18" charset="0"/>
          </a:endParaRPr>
        </a:p>
      </dsp:txBody>
      <dsp:txXfrm>
        <a:off x="2843516" y="76483"/>
        <a:ext cx="1328888" cy="511136"/>
      </dsp:txXfrm>
    </dsp:sp>
    <dsp:sp modelId="{223215FC-88C6-4546-B448-FBC727451E61}">
      <dsp:nvSpPr>
        <dsp:cNvPr id="0" name=""/>
        <dsp:cNvSpPr/>
      </dsp:nvSpPr>
      <dsp:spPr>
        <a:xfrm>
          <a:off x="3984385" y="871478"/>
          <a:ext cx="1508663" cy="70954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Times New Roman" panose="02020603050405020304" pitchFamily="18" charset="0"/>
              <a:cs typeface="Times New Roman" panose="02020603050405020304" pitchFamily="18" charset="0"/>
            </a:rPr>
            <a:t>Evaluation areas of focus</a:t>
          </a:r>
          <a:endParaRPr lang="en-US" sz="1600" kern="1200" dirty="0">
            <a:latin typeface="Times New Roman" panose="02020603050405020304" pitchFamily="18" charset="0"/>
            <a:cs typeface="Times New Roman" panose="02020603050405020304" pitchFamily="18" charset="0"/>
          </a:endParaRPr>
        </a:p>
      </dsp:txBody>
      <dsp:txXfrm>
        <a:off x="4019022" y="906115"/>
        <a:ext cx="1439389" cy="640266"/>
      </dsp:txXfrm>
    </dsp:sp>
    <dsp:sp modelId="{F5ED1C62-F81F-4EF2-9D48-6E34B99281FF}">
      <dsp:nvSpPr>
        <dsp:cNvPr id="0" name=""/>
        <dsp:cNvSpPr/>
      </dsp:nvSpPr>
      <dsp:spPr>
        <a:xfrm>
          <a:off x="3621171" y="2347011"/>
          <a:ext cx="1294876" cy="652155"/>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Times New Roman" panose="02020603050405020304" pitchFamily="18" charset="0"/>
              <a:cs typeface="Times New Roman" panose="02020603050405020304" pitchFamily="18" charset="0"/>
            </a:rPr>
            <a:t>Necessity of an evaluation</a:t>
          </a:r>
          <a:endParaRPr lang="en-US" sz="1600" kern="1200" dirty="0">
            <a:latin typeface="Times New Roman" panose="02020603050405020304" pitchFamily="18" charset="0"/>
            <a:cs typeface="Times New Roman" panose="02020603050405020304" pitchFamily="18" charset="0"/>
          </a:endParaRPr>
        </a:p>
      </dsp:txBody>
      <dsp:txXfrm>
        <a:off x="3653007" y="2378847"/>
        <a:ext cx="1231204" cy="588483"/>
      </dsp:txXfrm>
    </dsp:sp>
    <dsp:sp modelId="{C041A0EE-ECE2-4EA2-AA61-D67440A5539F}">
      <dsp:nvSpPr>
        <dsp:cNvPr id="0" name=""/>
        <dsp:cNvSpPr/>
      </dsp:nvSpPr>
      <dsp:spPr>
        <a:xfrm>
          <a:off x="2097630" y="2373504"/>
          <a:ext cx="1299361" cy="599171"/>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Times New Roman" panose="02020603050405020304" pitchFamily="18" charset="0"/>
              <a:cs typeface="Times New Roman" panose="02020603050405020304" pitchFamily="18" charset="0"/>
            </a:rPr>
            <a:t>Benefits of an evaluation</a:t>
          </a:r>
          <a:endParaRPr lang="en-US" sz="1600" kern="1200" dirty="0">
            <a:latin typeface="Times New Roman" panose="02020603050405020304" pitchFamily="18" charset="0"/>
            <a:cs typeface="Times New Roman" panose="02020603050405020304" pitchFamily="18" charset="0"/>
          </a:endParaRPr>
        </a:p>
      </dsp:txBody>
      <dsp:txXfrm>
        <a:off x="2126879" y="2402753"/>
        <a:ext cx="1240863" cy="540673"/>
      </dsp:txXfrm>
    </dsp:sp>
    <dsp:sp modelId="{EEF73C66-3F65-4EF5-9D56-9094EF684FB1}">
      <dsp:nvSpPr>
        <dsp:cNvPr id="0" name=""/>
        <dsp:cNvSpPr/>
      </dsp:nvSpPr>
      <dsp:spPr>
        <a:xfrm>
          <a:off x="1517351" y="871478"/>
          <a:ext cx="1519706" cy="70954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latin typeface="Times New Roman" panose="02020603050405020304" pitchFamily="18" charset="0"/>
              <a:cs typeface="Times New Roman" panose="02020603050405020304" pitchFamily="18" charset="0"/>
            </a:rPr>
            <a:t>Concerns and projected timeline</a:t>
          </a:r>
          <a:endParaRPr lang="en-US" sz="1600" kern="1200" dirty="0">
            <a:latin typeface="Times New Roman" panose="02020603050405020304" pitchFamily="18" charset="0"/>
            <a:cs typeface="Times New Roman" panose="02020603050405020304" pitchFamily="18" charset="0"/>
          </a:endParaRPr>
        </a:p>
      </dsp:txBody>
      <dsp:txXfrm>
        <a:off x="1551988" y="906115"/>
        <a:ext cx="1450432" cy="6402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7AA18F-6051-4EBD-B231-C7BF1BCD5C51}">
      <dsp:nvSpPr>
        <dsp:cNvPr id="0" name=""/>
        <dsp:cNvSpPr/>
      </dsp:nvSpPr>
      <dsp:spPr>
        <a:xfrm rot="5400000">
          <a:off x="4551832" y="-1792332"/>
          <a:ext cx="1255216" cy="4874768"/>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latin typeface="Times New Roman" panose="02020603050405020304" pitchFamily="18" charset="0"/>
              <a:cs typeface="Times New Roman" panose="02020603050405020304" pitchFamily="18" charset="0"/>
            </a:rPr>
            <a:t>To assess operational proficiency and readiness</a:t>
          </a:r>
          <a:endParaRPr lang="en-US" sz="1500" kern="1200" dirty="0">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r>
            <a:rPr lang="en-US" sz="1500" kern="1200" dirty="0" smtClean="0">
              <a:latin typeface="Times New Roman" panose="02020603050405020304" pitchFamily="18" charset="0"/>
              <a:cs typeface="Times New Roman" panose="02020603050405020304" pitchFamily="18" charset="0"/>
            </a:rPr>
            <a:t>Workforce planning</a:t>
          </a:r>
          <a:endParaRPr lang="en-US" sz="1500" kern="1200" dirty="0">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r>
            <a:rPr lang="en-US" sz="1500" kern="1200" dirty="0" smtClean="0">
              <a:latin typeface="Times New Roman" panose="02020603050405020304" pitchFamily="18" charset="0"/>
              <a:cs typeface="Times New Roman" panose="02020603050405020304" pitchFamily="18" charset="0"/>
            </a:rPr>
            <a:t>Strength Weakness Opportunities and Threats (SWOT) analysis</a:t>
          </a:r>
          <a:endParaRPr lang="en-US" sz="1500" kern="1200" dirty="0">
            <a:latin typeface="Times New Roman" panose="02020603050405020304" pitchFamily="18" charset="0"/>
            <a:cs typeface="Times New Roman" panose="02020603050405020304" pitchFamily="18" charset="0"/>
          </a:endParaRPr>
        </a:p>
      </dsp:txBody>
      <dsp:txXfrm rot="-5400000">
        <a:off x="2742057" y="78718"/>
        <a:ext cx="4813493" cy="1132666"/>
      </dsp:txXfrm>
    </dsp:sp>
    <dsp:sp modelId="{ADC5D7B1-ABDD-4D53-A0D2-41A4D8C4E0B8}">
      <dsp:nvSpPr>
        <dsp:cNvPr id="0" name=""/>
        <dsp:cNvSpPr/>
      </dsp:nvSpPr>
      <dsp:spPr>
        <a:xfrm>
          <a:off x="0" y="724"/>
          <a:ext cx="2742057" cy="1288654"/>
        </a:xfrm>
        <a:prstGeom prst="roundRect">
          <a:avLst/>
        </a:prstGeom>
        <a:solidFill>
          <a:schemeClr val="accent3">
            <a:lumMod val="40000"/>
            <a:lumOff val="60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Times New Roman" panose="02020603050405020304" pitchFamily="18" charset="0"/>
              <a:cs typeface="Times New Roman" panose="02020603050405020304" pitchFamily="18" charset="0"/>
            </a:rPr>
            <a:t>30 Day Evaluation</a:t>
          </a:r>
          <a:endParaRPr lang="en-US" sz="1800" kern="1200" dirty="0">
            <a:latin typeface="Times New Roman" panose="02020603050405020304" pitchFamily="18" charset="0"/>
            <a:cs typeface="Times New Roman" panose="02020603050405020304" pitchFamily="18" charset="0"/>
          </a:endParaRPr>
        </a:p>
      </dsp:txBody>
      <dsp:txXfrm>
        <a:off x="62907" y="63631"/>
        <a:ext cx="2616243" cy="1162840"/>
      </dsp:txXfrm>
    </dsp:sp>
    <dsp:sp modelId="{E5BFBCFC-3A5E-44BF-B5F9-B33DE40EF527}">
      <dsp:nvSpPr>
        <dsp:cNvPr id="0" name=""/>
        <dsp:cNvSpPr/>
      </dsp:nvSpPr>
      <dsp:spPr>
        <a:xfrm rot="5400000">
          <a:off x="4613796" y="-394043"/>
          <a:ext cx="1131289" cy="4874768"/>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latin typeface="Times New Roman" panose="02020603050405020304" pitchFamily="18" charset="0"/>
              <a:cs typeface="Times New Roman" panose="02020603050405020304" pitchFamily="18" charset="0"/>
            </a:rPr>
            <a:t>Short and long term strategic planning</a:t>
          </a:r>
          <a:endParaRPr lang="en-US" sz="1500" kern="1200" dirty="0">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r>
            <a:rPr lang="en-US" sz="1500" kern="1200" dirty="0" smtClean="0">
              <a:latin typeface="Times New Roman" panose="02020603050405020304" pitchFamily="18" charset="0"/>
              <a:cs typeface="Times New Roman" panose="02020603050405020304" pitchFamily="18" charset="0"/>
            </a:rPr>
            <a:t>Mid and end of year performance planning</a:t>
          </a:r>
          <a:endParaRPr lang="en-US" sz="1500" kern="1200" dirty="0">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r>
            <a:rPr lang="en-US" sz="1500" kern="1200" dirty="0" smtClean="0">
              <a:latin typeface="Times New Roman" panose="02020603050405020304" pitchFamily="18" charset="0"/>
              <a:cs typeface="Times New Roman" panose="02020603050405020304" pitchFamily="18" charset="0"/>
            </a:rPr>
            <a:t>Organizational effectiveness and process mapping (w/gap analysis)</a:t>
          </a:r>
          <a:endParaRPr lang="en-US" sz="1500" kern="1200" dirty="0">
            <a:latin typeface="Times New Roman" panose="02020603050405020304" pitchFamily="18" charset="0"/>
            <a:cs typeface="Times New Roman" panose="02020603050405020304" pitchFamily="18" charset="0"/>
          </a:endParaRPr>
        </a:p>
      </dsp:txBody>
      <dsp:txXfrm rot="-5400000">
        <a:off x="2742057" y="1532921"/>
        <a:ext cx="4819543" cy="1020839"/>
      </dsp:txXfrm>
    </dsp:sp>
    <dsp:sp modelId="{6FD438BD-FD39-423C-93BE-9F31FECA5878}">
      <dsp:nvSpPr>
        <dsp:cNvPr id="0" name=""/>
        <dsp:cNvSpPr/>
      </dsp:nvSpPr>
      <dsp:spPr>
        <a:xfrm>
          <a:off x="0" y="1486806"/>
          <a:ext cx="2742057" cy="1113067"/>
        </a:xfrm>
        <a:prstGeom prst="roundRect">
          <a:avLst/>
        </a:prstGeom>
        <a:solidFill>
          <a:schemeClr val="accent3">
            <a:lumMod val="60000"/>
            <a:lumOff val="40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Times New Roman" panose="02020603050405020304" pitchFamily="18" charset="0"/>
              <a:cs typeface="Times New Roman" panose="02020603050405020304" pitchFamily="18" charset="0"/>
            </a:rPr>
            <a:t>60 Day Evaluation</a:t>
          </a:r>
          <a:endParaRPr lang="en-US" sz="1800" kern="1200" dirty="0">
            <a:latin typeface="Times New Roman" panose="02020603050405020304" pitchFamily="18" charset="0"/>
            <a:cs typeface="Times New Roman" panose="02020603050405020304" pitchFamily="18" charset="0"/>
          </a:endParaRPr>
        </a:p>
      </dsp:txBody>
      <dsp:txXfrm>
        <a:off x="54335" y="1541141"/>
        <a:ext cx="2633387" cy="1004397"/>
      </dsp:txXfrm>
    </dsp:sp>
    <dsp:sp modelId="{B6D27380-EBB0-4DC2-983B-838005A2EFE4}">
      <dsp:nvSpPr>
        <dsp:cNvPr id="0" name=""/>
        <dsp:cNvSpPr/>
      </dsp:nvSpPr>
      <dsp:spPr>
        <a:xfrm rot="5400000">
          <a:off x="4546454" y="992905"/>
          <a:ext cx="1265973" cy="4874768"/>
        </a:xfrm>
        <a:prstGeom prst="round2SameRect">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66750">
            <a:lnSpc>
              <a:spcPct val="90000"/>
            </a:lnSpc>
            <a:spcBef>
              <a:spcPct val="0"/>
            </a:spcBef>
            <a:spcAft>
              <a:spcPct val="15000"/>
            </a:spcAft>
            <a:buChar char="••"/>
          </a:pPr>
          <a:r>
            <a:rPr lang="en-US" sz="1500" kern="1200" dirty="0" smtClean="0">
              <a:latin typeface="Times New Roman" panose="02020603050405020304" pitchFamily="18" charset="0"/>
              <a:cs typeface="Times New Roman" panose="02020603050405020304" pitchFamily="18" charset="0"/>
            </a:rPr>
            <a:t>Combining services offered in both the 30 and 60 day options</a:t>
          </a:r>
          <a:endParaRPr lang="en-US" sz="1500" kern="1200" dirty="0">
            <a:latin typeface="Times New Roman" panose="02020603050405020304" pitchFamily="18" charset="0"/>
            <a:cs typeface="Times New Roman" panose="02020603050405020304" pitchFamily="18" charset="0"/>
          </a:endParaRPr>
        </a:p>
        <a:p>
          <a:pPr marL="114300" lvl="1" indent="-114300" algn="l" defTabSz="666750">
            <a:lnSpc>
              <a:spcPct val="90000"/>
            </a:lnSpc>
            <a:spcBef>
              <a:spcPct val="0"/>
            </a:spcBef>
            <a:spcAft>
              <a:spcPct val="15000"/>
            </a:spcAft>
            <a:buChar char="••"/>
          </a:pPr>
          <a:r>
            <a:rPr lang="en-US" sz="1500" kern="1200" dirty="0" smtClean="0">
              <a:latin typeface="Times New Roman" panose="02020603050405020304" pitchFamily="18" charset="0"/>
              <a:cs typeface="Times New Roman" panose="02020603050405020304" pitchFamily="18" charset="0"/>
            </a:rPr>
            <a:t>Depending on the necessity of programmatic concerns, the 90 day option can start the planning process for another assessment conducted by external evaluators</a:t>
          </a:r>
          <a:endParaRPr lang="en-US" sz="1500" kern="1200" dirty="0">
            <a:latin typeface="Times New Roman" panose="02020603050405020304" pitchFamily="18" charset="0"/>
            <a:cs typeface="Times New Roman" panose="02020603050405020304" pitchFamily="18" charset="0"/>
          </a:endParaRPr>
        </a:p>
      </dsp:txBody>
      <dsp:txXfrm rot="-5400000">
        <a:off x="2742057" y="2859102"/>
        <a:ext cx="4812968" cy="1142373"/>
      </dsp:txXfrm>
    </dsp:sp>
    <dsp:sp modelId="{600FCB4A-2189-498B-B532-1D5C7F2E0606}">
      <dsp:nvSpPr>
        <dsp:cNvPr id="0" name=""/>
        <dsp:cNvSpPr/>
      </dsp:nvSpPr>
      <dsp:spPr>
        <a:xfrm>
          <a:off x="0" y="2862267"/>
          <a:ext cx="2742057" cy="1136042"/>
        </a:xfrm>
        <a:prstGeom prst="roundRect">
          <a:avLst/>
        </a:prstGeom>
        <a:solidFill>
          <a:schemeClr val="accent3">
            <a:lumMod val="7500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n-US" sz="1800" kern="1200" dirty="0" smtClean="0">
              <a:latin typeface="Times New Roman" panose="02020603050405020304" pitchFamily="18" charset="0"/>
              <a:cs typeface="Times New Roman" panose="02020603050405020304" pitchFamily="18" charset="0"/>
            </a:rPr>
            <a:t>90 Day Evaluation</a:t>
          </a:r>
          <a:endParaRPr lang="en-US" sz="1800" kern="1200" dirty="0">
            <a:latin typeface="Times New Roman" panose="02020603050405020304" pitchFamily="18" charset="0"/>
            <a:cs typeface="Times New Roman" panose="02020603050405020304" pitchFamily="18" charset="0"/>
          </a:endParaRPr>
        </a:p>
      </dsp:txBody>
      <dsp:txXfrm>
        <a:off x="55457" y="2917724"/>
        <a:ext cx="2631143" cy="1025128"/>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4028440" cy="350520"/>
          </a:xfrm>
          <a:prstGeom prst="rect">
            <a:avLst/>
          </a:prstGeom>
        </p:spPr>
        <p:txBody>
          <a:bodyPr vert="horz" lIns="93147" tIns="46574" rIns="93147" bIns="46574" rtlCol="0"/>
          <a:lstStyle>
            <a:lvl1pPr algn="l">
              <a:defRPr sz="1200"/>
            </a:lvl1pPr>
          </a:lstStyle>
          <a:p>
            <a:endParaRPr lang="en-US" dirty="0"/>
          </a:p>
        </p:txBody>
      </p:sp>
      <p:sp>
        <p:nvSpPr>
          <p:cNvPr id="3" name="Date Placeholder 2"/>
          <p:cNvSpPr>
            <a:spLocks noGrp="1"/>
          </p:cNvSpPr>
          <p:nvPr>
            <p:ph type="dt" idx="1"/>
          </p:nvPr>
        </p:nvSpPr>
        <p:spPr>
          <a:xfrm>
            <a:off x="5265809" y="0"/>
            <a:ext cx="4028440" cy="350520"/>
          </a:xfrm>
          <a:prstGeom prst="rect">
            <a:avLst/>
          </a:prstGeom>
        </p:spPr>
        <p:txBody>
          <a:bodyPr vert="horz" lIns="93147" tIns="46574" rIns="93147" bIns="46574" rtlCol="0"/>
          <a:lstStyle>
            <a:lvl1pPr algn="r">
              <a:defRPr sz="1200"/>
            </a:lvl1pPr>
          </a:lstStyle>
          <a:p>
            <a:fld id="{C4E45369-A320-4B51-A861-D564D71801CB}" type="datetimeFigureOut">
              <a:rPr lang="en-US" smtClean="0"/>
              <a:t>9/26/2016</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47" tIns="46574" rIns="93147" bIns="46574" rtlCol="0" anchor="ctr"/>
          <a:lstStyle/>
          <a:p>
            <a:endParaRPr lang="en-US" dirty="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47" tIns="46574" rIns="93147" bIns="4657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6658664"/>
            <a:ext cx="4028440" cy="350520"/>
          </a:xfrm>
          <a:prstGeom prst="rect">
            <a:avLst/>
          </a:prstGeom>
        </p:spPr>
        <p:txBody>
          <a:bodyPr vert="horz" lIns="93147" tIns="46574" rIns="93147" bIns="46574"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47" tIns="46574" rIns="93147" bIns="46574" rtlCol="0" anchor="b"/>
          <a:lstStyle>
            <a:lvl1pPr algn="r">
              <a:defRPr sz="1200"/>
            </a:lvl1pPr>
          </a:lstStyle>
          <a:p>
            <a:fld id="{977158ED-B74A-4C5C-A3DC-1512C9BFBA16}" type="slidenum">
              <a:rPr lang="en-US" smtClean="0"/>
              <a:t>‹#›</a:t>
            </a:fld>
            <a:endParaRPr lang="en-US" dirty="0"/>
          </a:p>
        </p:txBody>
      </p:sp>
    </p:spTree>
    <p:extLst>
      <p:ext uri="{BB962C8B-B14F-4D97-AF65-F5344CB8AC3E}">
        <p14:creationId xmlns:p14="http://schemas.microsoft.com/office/powerpoint/2010/main" val="3138267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endParaRPr lang="en-US" dirty="0" smtClean="0"/>
          </a:p>
        </p:txBody>
      </p:sp>
      <p:sp>
        <p:nvSpPr>
          <p:cNvPr id="27652" name="Slide Number Placeholder 3"/>
          <p:cNvSpPr>
            <a:spLocks noGrp="1"/>
          </p:cNvSpPr>
          <p:nvPr>
            <p:ph type="sldNum" sz="quarter" idx="5"/>
          </p:nvPr>
        </p:nvSpPr>
        <p:spPr>
          <a:noFill/>
        </p:spPr>
        <p:txBody>
          <a:bodyPr/>
          <a:lstStyle/>
          <a:p>
            <a:fld id="{9D12F4AC-2D8B-41AC-828B-94E9B3F62BDE}" type="slidenum">
              <a:rPr lang="en-US" smtClean="0">
                <a:solidFill>
                  <a:prstClr val="black"/>
                </a:solidFill>
              </a:rPr>
              <a:pPr/>
              <a:t>1</a:t>
            </a:fld>
            <a:endParaRPr lang="en-US" dirty="0" smtClean="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marL="285720" indent="-28572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4636" indent="-174636">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endParaRPr lang="en-US" dirty="0" smtClean="0"/>
          </a:p>
        </p:txBody>
      </p:sp>
      <p:sp>
        <p:nvSpPr>
          <p:cNvPr id="27652" name="Slide Number Placeholder 3"/>
          <p:cNvSpPr>
            <a:spLocks noGrp="1"/>
          </p:cNvSpPr>
          <p:nvPr>
            <p:ph type="sldNum" sz="quarter" idx="5"/>
          </p:nvPr>
        </p:nvSpPr>
        <p:spPr>
          <a:noFill/>
        </p:spPr>
        <p:txBody>
          <a:bodyPr/>
          <a:lstStyle/>
          <a:p>
            <a:fld id="{9D12F4AC-2D8B-41AC-828B-94E9B3F62BDE}" type="slidenum">
              <a:rPr lang="en-US" smtClean="0">
                <a:solidFill>
                  <a:prstClr val="black"/>
                </a:solidFill>
              </a:rPr>
              <a:pPr/>
              <a:t>11</a:t>
            </a:fld>
            <a:endParaRPr lang="en-US" dirty="0"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marL="285720" indent="-28572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4636" indent="-174636">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marL="285720" indent="-28572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4636" indent="-174636">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marL="285720" indent="-28572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4636" indent="-174636">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marL="285720" indent="-28572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4636" indent="-174636">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marL="285720" indent="-28572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4636" indent="-174636">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marL="285720" indent="-28572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4636" indent="-174636">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marL="285720" indent="-28572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4636" indent="-174636">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marL="285720" indent="-285720">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a:p>
            <a:pPr marL="174636" indent="-174636">
              <a:buFont typeface="Arial" panose="020B0604020202020204" pitchFamily="34" charset="0"/>
              <a:buChar char="•"/>
            </a:pPr>
            <a:endParaRPr lang="en-US" sz="1400" dirty="0">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84EC4C-D203-44ED-9149-B752E1E97228}" type="datetimeFigureOut">
              <a:rPr lang="en-US" smtClean="0"/>
              <a:t>9/26/2016</a:t>
            </a:fld>
            <a:endParaRPr lang="en-US"/>
          </a:p>
        </p:txBody>
      </p:sp>
      <p:sp>
        <p:nvSpPr>
          <p:cNvPr id="6" name="Slide Number Placeholder 5"/>
          <p:cNvSpPr>
            <a:spLocks noGrp="1"/>
          </p:cNvSpPr>
          <p:nvPr>
            <p:ph type="sldNum" sz="quarter" idx="12"/>
          </p:nvPr>
        </p:nvSpPr>
        <p:spPr/>
        <p:txBody>
          <a:bodyPr/>
          <a:lstStyle/>
          <a:p>
            <a:fld id="{8E1DE2D4-EE7B-41BE-A61C-302281E89CC5}" type="slidenum">
              <a:rPr lang="en-US" smtClean="0"/>
              <a:t>‹#›</a:t>
            </a:fld>
            <a:endParaRPr lang="en-US"/>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15" name="Right Triangle 14"/>
          <p:cNvSpPr/>
          <p:nvPr userDrawn="1"/>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grpSp>
        <p:nvGrpSpPr>
          <p:cNvPr id="16" name="Group 15"/>
          <p:cNvGrpSpPr/>
          <p:nvPr userDrawn="1"/>
        </p:nvGrpSpPr>
        <p:grpSpPr>
          <a:xfrm>
            <a:off x="-3765" y="4997671"/>
            <a:ext cx="9147765" cy="1867416"/>
            <a:chOff x="-3765" y="4880373"/>
            <a:chExt cx="9147765" cy="1984714"/>
          </a:xfrm>
        </p:grpSpPr>
        <p:sp>
          <p:nvSpPr>
            <p:cNvPr id="18" name="Freeform 17"/>
            <p:cNvSpPr>
              <a:spLocks/>
            </p:cNvSpPr>
            <p:nvPr/>
          </p:nvSpPr>
          <p:spPr bwMode="auto">
            <a:xfrm>
              <a:off x="1687513" y="4883888"/>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tx1">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Freeform 19"/>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FF6600"/>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Freeform 20"/>
            <p:cNvSpPr>
              <a:spLocks/>
            </p:cNvSpPr>
            <p:nvPr/>
          </p:nvSpPr>
          <p:spPr bwMode="auto">
            <a:xfrm>
              <a:off x="0" y="4883887"/>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solidFill>
              <a:schemeClr val="accent5">
                <a:lumMod val="50000"/>
              </a:schemeClr>
            </a:solid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22" name="Straight Connector 21"/>
            <p:cNvCxnSpPr/>
            <p:nvPr/>
          </p:nvCxnSpPr>
          <p:spPr>
            <a:xfrm>
              <a:off x="-3765" y="4880373"/>
              <a:ext cx="9147765" cy="839943"/>
            </a:xfrm>
            <a:prstGeom prst="line">
              <a:avLst/>
            </a:prstGeom>
            <a:ln/>
          </p:spPr>
          <p:style>
            <a:lnRef idx="1">
              <a:schemeClr val="dk1"/>
            </a:lnRef>
            <a:fillRef idx="0">
              <a:schemeClr val="dk1"/>
            </a:fillRef>
            <a:effectRef idx="0">
              <a:schemeClr val="dk1"/>
            </a:effectRef>
            <a:fontRef idx="minor">
              <a:schemeClr val="tx1"/>
            </a:fontRef>
          </p:style>
        </p:cxnSp>
      </p:grpSp>
      <p:sp>
        <p:nvSpPr>
          <p:cNvPr id="26" name="TextBox 25"/>
          <p:cNvSpPr txBox="1"/>
          <p:nvPr userDrawn="1"/>
        </p:nvSpPr>
        <p:spPr>
          <a:xfrm>
            <a:off x="1676400" y="5569803"/>
            <a:ext cx="5329608" cy="830997"/>
          </a:xfrm>
          <a:prstGeom prst="rect">
            <a:avLst/>
          </a:prstGeom>
          <a:noFill/>
        </p:spPr>
        <p:txBody>
          <a:bodyPr wrap="square" rtlCol="0">
            <a:spAutoFit/>
          </a:bodyPr>
          <a:lstStyle/>
          <a:p>
            <a:pPr fontAlgn="base">
              <a:spcBef>
                <a:spcPct val="0"/>
              </a:spcBef>
              <a:spcAft>
                <a:spcPct val="0"/>
              </a:spcAft>
            </a:pPr>
            <a:r>
              <a:rPr lang="en-US" sz="1600" dirty="0" smtClean="0">
                <a:solidFill>
                  <a:schemeClr val="bg1">
                    <a:lumMod val="75000"/>
                  </a:schemeClr>
                </a:solidFill>
                <a:latin typeface="Times New Roman" panose="02020603050405020304" pitchFamily="18" charset="0"/>
                <a:cs typeface="Times New Roman" panose="02020603050405020304" pitchFamily="18" charset="0"/>
              </a:rPr>
              <a:t>POLICY</a:t>
            </a:r>
            <a:r>
              <a:rPr lang="en-US" sz="1600" baseline="0" dirty="0" smtClean="0">
                <a:solidFill>
                  <a:schemeClr val="bg1">
                    <a:lumMod val="75000"/>
                  </a:schemeClr>
                </a:solidFill>
                <a:latin typeface="Times New Roman" panose="02020603050405020304" pitchFamily="18" charset="0"/>
                <a:cs typeface="Times New Roman" panose="02020603050405020304" pitchFamily="18" charset="0"/>
              </a:rPr>
              <a:t> AND PLANNING DIVISION</a:t>
            </a:r>
          </a:p>
          <a:p>
            <a:pPr fontAlgn="base">
              <a:spcBef>
                <a:spcPct val="0"/>
              </a:spcBef>
              <a:spcAft>
                <a:spcPct val="0"/>
              </a:spcAft>
            </a:pPr>
            <a:r>
              <a:rPr lang="en-US" sz="1600" dirty="0" smtClean="0">
                <a:solidFill>
                  <a:schemeClr val="bg1">
                    <a:lumMod val="75000"/>
                  </a:schemeClr>
                </a:solidFill>
                <a:latin typeface="Times New Roman" panose="02020603050405020304" pitchFamily="18" charset="0"/>
                <a:cs typeface="Times New Roman" panose="02020603050405020304" pitchFamily="18" charset="0"/>
              </a:rPr>
              <a:t>U.S</a:t>
            </a:r>
            <a:r>
              <a:rPr lang="en-US" sz="1600" dirty="0">
                <a:solidFill>
                  <a:schemeClr val="bg1">
                    <a:lumMod val="75000"/>
                  </a:schemeClr>
                </a:solidFill>
                <a:latin typeface="Times New Roman" panose="02020603050405020304" pitchFamily="18" charset="0"/>
                <a:cs typeface="Times New Roman" panose="02020603050405020304" pitchFamily="18" charset="0"/>
              </a:rPr>
              <a:t>. DEPARTMENT OF STATE</a:t>
            </a:r>
          </a:p>
          <a:p>
            <a:pPr fontAlgn="base">
              <a:spcBef>
                <a:spcPct val="0"/>
              </a:spcBef>
              <a:spcAft>
                <a:spcPct val="0"/>
              </a:spcAft>
            </a:pPr>
            <a:r>
              <a:rPr lang="en-US" sz="1600" dirty="0" smtClean="0">
                <a:solidFill>
                  <a:schemeClr val="bg1">
                    <a:lumMod val="75000"/>
                  </a:schemeClr>
                </a:solidFill>
                <a:latin typeface="Times New Roman" panose="02020603050405020304" pitchFamily="18" charset="0"/>
                <a:cs typeface="Times New Roman" panose="02020603050405020304" pitchFamily="18" charset="0"/>
              </a:rPr>
              <a:t>BUREAU OF DIPLOMATIC SECURITY</a:t>
            </a:r>
            <a:endParaRPr lang="en-US" sz="2000" dirty="0">
              <a:solidFill>
                <a:schemeClr val="bg1">
                  <a:lumMod val="75000"/>
                </a:schemeClr>
              </a:solidFill>
              <a:latin typeface="Times New Roman" panose="02020603050405020304" pitchFamily="18" charset="0"/>
              <a:cs typeface="Times New Roman" panose="02020603050405020304" pitchFamily="18" charset="0"/>
            </a:endParaRPr>
          </a:p>
        </p:txBody>
      </p:sp>
      <p:sp>
        <p:nvSpPr>
          <p:cNvPr id="28" name="TextBox 27"/>
          <p:cNvSpPr txBox="1"/>
          <p:nvPr userDrawn="1"/>
        </p:nvSpPr>
        <p:spPr>
          <a:xfrm>
            <a:off x="-3765" y="6553200"/>
            <a:ext cx="9147765" cy="253309"/>
          </a:xfrm>
          <a:prstGeom prst="rect">
            <a:avLst/>
          </a:prstGeom>
          <a:noFill/>
        </p:spPr>
        <p:txBody>
          <a:bodyPr wrap="square" rtlCol="0" anchor="b">
            <a:spAutoFit/>
          </a:bodyPr>
          <a:lstStyle/>
          <a:p>
            <a:pPr algn="ctr"/>
            <a:r>
              <a:rPr lang="en-US" sz="1000" dirty="0" smtClean="0">
                <a:solidFill>
                  <a:srgbClr val="BFBFBF"/>
                </a:solidFill>
                <a:latin typeface="Times New Roman" panose="02020603050405020304" pitchFamily="18" charset="0"/>
                <a:cs typeface="Times New Roman" panose="02020603050405020304" pitchFamily="18" charset="0"/>
              </a:rPr>
              <a:t>SENSITIVE</a:t>
            </a:r>
            <a:r>
              <a:rPr lang="en-US" sz="1000" baseline="0" dirty="0" smtClean="0">
                <a:solidFill>
                  <a:srgbClr val="BFBFBF"/>
                </a:solidFill>
                <a:latin typeface="Times New Roman" panose="02020603050405020304" pitchFamily="18" charset="0"/>
                <a:cs typeface="Times New Roman" panose="02020603050405020304" pitchFamily="18" charset="0"/>
              </a:rPr>
              <a:t> BUT UNCLASSIFIED</a:t>
            </a:r>
            <a:endParaRPr lang="en-US" sz="1000" dirty="0">
              <a:solidFill>
                <a:srgbClr val="BFBFBF"/>
              </a:solidFill>
              <a:latin typeface="Times New Roman" panose="02020603050405020304" pitchFamily="18" charset="0"/>
              <a:cs typeface="Times New Roman" panose="02020603050405020304" pitchFamily="18" charset="0"/>
            </a:endParaRPr>
          </a:p>
        </p:txBody>
      </p:sp>
      <p:pic>
        <p:nvPicPr>
          <p:cNvPr id="11" name="Picture 10" descr="C:\Users\shafakianNE\AppData\Local\Microsoft\Windows\Temporary Internet Files\Content.Outlook\EBV0MI0R\DoS_DS_Seal (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2400" y="5337600"/>
            <a:ext cx="1295402" cy="1295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3882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General Slides">
    <p:spTree>
      <p:nvGrpSpPr>
        <p:cNvPr id="1" name=""/>
        <p:cNvGrpSpPr/>
        <p:nvPr/>
      </p:nvGrpSpPr>
      <p:grpSpPr>
        <a:xfrm>
          <a:off x="0" y="0"/>
          <a:ext cx="0" cy="0"/>
          <a:chOff x="0" y="0"/>
          <a:chExt cx="0" cy="0"/>
        </a:xfrm>
      </p:grpSpPr>
      <p:sp>
        <p:nvSpPr>
          <p:cNvPr id="15" name="Right Triangle 14"/>
          <p:cNvSpPr/>
          <p:nvPr userDrawn="1"/>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grpSp>
        <p:nvGrpSpPr>
          <p:cNvPr id="16" name="Group 15"/>
          <p:cNvGrpSpPr/>
          <p:nvPr userDrawn="1"/>
        </p:nvGrpSpPr>
        <p:grpSpPr>
          <a:xfrm>
            <a:off x="-3765" y="4997671"/>
            <a:ext cx="9147765" cy="1867416"/>
            <a:chOff x="-3765" y="4880373"/>
            <a:chExt cx="9147765" cy="1984714"/>
          </a:xfrm>
        </p:grpSpPr>
        <p:sp>
          <p:nvSpPr>
            <p:cNvPr id="18" name="Freeform 17"/>
            <p:cNvSpPr>
              <a:spLocks/>
            </p:cNvSpPr>
            <p:nvPr/>
          </p:nvSpPr>
          <p:spPr bwMode="auto">
            <a:xfrm>
              <a:off x="1687513" y="4883888"/>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tx1">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Freeform 19"/>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FF6600"/>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Freeform 20"/>
            <p:cNvSpPr>
              <a:spLocks/>
            </p:cNvSpPr>
            <p:nvPr/>
          </p:nvSpPr>
          <p:spPr bwMode="auto">
            <a:xfrm>
              <a:off x="0" y="4883887"/>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solidFill>
              <a:schemeClr val="accent5">
                <a:lumMod val="50000"/>
              </a:schemeClr>
            </a:solid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22" name="Straight Connector 21"/>
            <p:cNvCxnSpPr/>
            <p:nvPr/>
          </p:nvCxnSpPr>
          <p:spPr>
            <a:xfrm>
              <a:off x="-3765" y="4880373"/>
              <a:ext cx="9147765" cy="839943"/>
            </a:xfrm>
            <a:prstGeom prst="line">
              <a:avLst/>
            </a:prstGeom>
            <a:noFill/>
            <a:ln w="12065" cap="flat" cmpd="sng" algn="ctr">
              <a:no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26" name="TextBox 25"/>
          <p:cNvSpPr txBox="1"/>
          <p:nvPr userDrawn="1"/>
        </p:nvSpPr>
        <p:spPr>
          <a:xfrm>
            <a:off x="1676400" y="5569803"/>
            <a:ext cx="5329608" cy="830997"/>
          </a:xfrm>
          <a:prstGeom prst="rect">
            <a:avLst/>
          </a:prstGeom>
          <a:noFill/>
        </p:spPr>
        <p:txBody>
          <a:bodyPr wrap="square" rtlCol="0">
            <a:spAutoFit/>
          </a:bodyPr>
          <a:lstStyle/>
          <a:p>
            <a:pPr fontAlgn="base">
              <a:spcBef>
                <a:spcPct val="0"/>
              </a:spcBef>
              <a:spcAft>
                <a:spcPct val="0"/>
              </a:spcAft>
            </a:pPr>
            <a:r>
              <a:rPr lang="en-US" sz="1600" dirty="0" smtClean="0">
                <a:solidFill>
                  <a:schemeClr val="bg1">
                    <a:lumMod val="75000"/>
                  </a:schemeClr>
                </a:solidFill>
                <a:latin typeface="Times New Roman" panose="02020603050405020304" pitchFamily="18" charset="0"/>
                <a:cs typeface="Times New Roman" panose="02020603050405020304" pitchFamily="18" charset="0"/>
              </a:rPr>
              <a:t>POLICY</a:t>
            </a:r>
            <a:r>
              <a:rPr lang="en-US" sz="1600" baseline="0" dirty="0" smtClean="0">
                <a:solidFill>
                  <a:schemeClr val="bg1">
                    <a:lumMod val="75000"/>
                  </a:schemeClr>
                </a:solidFill>
                <a:latin typeface="Times New Roman" panose="02020603050405020304" pitchFamily="18" charset="0"/>
                <a:cs typeface="Times New Roman" panose="02020603050405020304" pitchFamily="18" charset="0"/>
              </a:rPr>
              <a:t> AND PLANNING DIVISION</a:t>
            </a:r>
          </a:p>
          <a:p>
            <a:pPr fontAlgn="base">
              <a:spcBef>
                <a:spcPct val="0"/>
              </a:spcBef>
              <a:spcAft>
                <a:spcPct val="0"/>
              </a:spcAft>
            </a:pPr>
            <a:r>
              <a:rPr lang="en-US" sz="1600" dirty="0" smtClean="0">
                <a:solidFill>
                  <a:schemeClr val="bg1">
                    <a:lumMod val="75000"/>
                  </a:schemeClr>
                </a:solidFill>
                <a:latin typeface="Times New Roman" panose="02020603050405020304" pitchFamily="18" charset="0"/>
                <a:cs typeface="Times New Roman" panose="02020603050405020304" pitchFamily="18" charset="0"/>
              </a:rPr>
              <a:t>U.S</a:t>
            </a:r>
            <a:r>
              <a:rPr lang="en-US" sz="1600" dirty="0">
                <a:solidFill>
                  <a:schemeClr val="bg1">
                    <a:lumMod val="75000"/>
                  </a:schemeClr>
                </a:solidFill>
                <a:latin typeface="Times New Roman" panose="02020603050405020304" pitchFamily="18" charset="0"/>
                <a:cs typeface="Times New Roman" panose="02020603050405020304" pitchFamily="18" charset="0"/>
              </a:rPr>
              <a:t>. DEPARTMENT OF STATE</a:t>
            </a:r>
          </a:p>
          <a:p>
            <a:pPr fontAlgn="base">
              <a:spcBef>
                <a:spcPct val="0"/>
              </a:spcBef>
              <a:spcAft>
                <a:spcPct val="0"/>
              </a:spcAft>
            </a:pPr>
            <a:r>
              <a:rPr lang="en-US" sz="1600" dirty="0" smtClean="0">
                <a:solidFill>
                  <a:schemeClr val="bg1">
                    <a:lumMod val="75000"/>
                  </a:schemeClr>
                </a:solidFill>
                <a:latin typeface="Times New Roman" panose="02020603050405020304" pitchFamily="18" charset="0"/>
                <a:cs typeface="Times New Roman" panose="02020603050405020304" pitchFamily="18" charset="0"/>
              </a:rPr>
              <a:t>BUREAU OF DIPLOMATIC SECURITY</a:t>
            </a:r>
            <a:endParaRPr lang="en-US" sz="2000" dirty="0">
              <a:solidFill>
                <a:schemeClr val="bg1">
                  <a:lumMod val="75000"/>
                </a:schemeClr>
              </a:solidFill>
              <a:latin typeface="Times New Roman" panose="02020603050405020304" pitchFamily="18" charset="0"/>
              <a:cs typeface="Times New Roman" panose="02020603050405020304" pitchFamily="18" charset="0"/>
            </a:endParaRPr>
          </a:p>
        </p:txBody>
      </p:sp>
      <p:sp>
        <p:nvSpPr>
          <p:cNvPr id="28" name="TextBox 27"/>
          <p:cNvSpPr txBox="1"/>
          <p:nvPr userDrawn="1"/>
        </p:nvSpPr>
        <p:spPr>
          <a:xfrm>
            <a:off x="-3765" y="6553200"/>
            <a:ext cx="9147765" cy="253309"/>
          </a:xfrm>
          <a:prstGeom prst="rect">
            <a:avLst/>
          </a:prstGeom>
          <a:noFill/>
        </p:spPr>
        <p:txBody>
          <a:bodyPr wrap="square" rtlCol="0" anchor="b">
            <a:spAutoFit/>
          </a:bodyPr>
          <a:lstStyle/>
          <a:p>
            <a:pPr algn="ctr"/>
            <a:r>
              <a:rPr lang="en-US" sz="1000" dirty="0" smtClean="0">
                <a:solidFill>
                  <a:srgbClr val="BFBFBF"/>
                </a:solidFill>
                <a:latin typeface="Times New Roman" panose="02020603050405020304" pitchFamily="18" charset="0"/>
                <a:cs typeface="Times New Roman" panose="02020603050405020304" pitchFamily="18" charset="0"/>
              </a:rPr>
              <a:t>SENSITIVE</a:t>
            </a:r>
            <a:r>
              <a:rPr lang="en-US" sz="1000" baseline="0" dirty="0" smtClean="0">
                <a:solidFill>
                  <a:srgbClr val="BFBFBF"/>
                </a:solidFill>
                <a:latin typeface="Times New Roman" panose="02020603050405020304" pitchFamily="18" charset="0"/>
                <a:cs typeface="Times New Roman" panose="02020603050405020304" pitchFamily="18" charset="0"/>
              </a:rPr>
              <a:t> BUT UNCLASSIFIED</a:t>
            </a:r>
            <a:endParaRPr lang="en-US" sz="1000" dirty="0">
              <a:solidFill>
                <a:srgbClr val="BFBFBF"/>
              </a:solidFill>
              <a:latin typeface="Times New Roman" panose="02020603050405020304" pitchFamily="18" charset="0"/>
              <a:cs typeface="Times New Roman" panose="02020603050405020304" pitchFamily="18" charset="0"/>
            </a:endParaRPr>
          </a:p>
        </p:txBody>
      </p:sp>
      <p:sp>
        <p:nvSpPr>
          <p:cNvPr id="3" name="TextBox 2"/>
          <p:cNvSpPr txBox="1"/>
          <p:nvPr userDrawn="1"/>
        </p:nvSpPr>
        <p:spPr>
          <a:xfrm>
            <a:off x="8305800" y="6553200"/>
            <a:ext cx="838200" cy="246221"/>
          </a:xfrm>
          <a:prstGeom prst="rect">
            <a:avLst/>
          </a:prstGeom>
          <a:noFill/>
        </p:spPr>
        <p:txBody>
          <a:bodyPr wrap="square" rtlCol="0" anchor="b">
            <a:spAutoFit/>
          </a:bodyPr>
          <a:lstStyle/>
          <a:p>
            <a:pPr algn="ctr"/>
            <a:fld id="{A71663FB-8E7A-437A-81DD-F7088349C308}" type="slidenum">
              <a:rPr lang="en-US" sz="1000" smtClean="0">
                <a:solidFill>
                  <a:srgbClr val="BFBFBF"/>
                </a:solidFill>
                <a:latin typeface="Times New Roman" panose="02020603050405020304" pitchFamily="18" charset="0"/>
                <a:cs typeface="Times New Roman" panose="02020603050405020304" pitchFamily="18" charset="0"/>
              </a:rPr>
              <a:t>‹#›</a:t>
            </a:fld>
            <a:endParaRPr lang="en-US" sz="1000" dirty="0">
              <a:solidFill>
                <a:srgbClr val="BFBFBF"/>
              </a:solidFill>
              <a:latin typeface="Times New Roman" panose="02020603050405020304" pitchFamily="18" charset="0"/>
              <a:cs typeface="Times New Roman" panose="02020603050405020304" pitchFamily="18" charset="0"/>
            </a:endParaRPr>
          </a:p>
        </p:txBody>
      </p:sp>
      <p:pic>
        <p:nvPicPr>
          <p:cNvPr id="12" name="Picture 11" descr="C:\Users\shafakianNE\AppData\Local\Microsoft\Windows\Temporary Internet Files\Content.Outlook\EBV0MI0R\DoS_DS_Seal (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8600" y="5380908"/>
            <a:ext cx="1295402" cy="1295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84EC4C-D203-44ED-9149-B752E1E97228}" type="datetimeFigureOut">
              <a:rPr lang="en-US" smtClean="0"/>
              <a:t>9/26/2016</a:t>
            </a:fld>
            <a:endParaRPr lang="en-US"/>
          </a:p>
        </p:txBody>
      </p:sp>
      <p:sp>
        <p:nvSpPr>
          <p:cNvPr id="6" name="Slide Number Placeholder 5"/>
          <p:cNvSpPr>
            <a:spLocks noGrp="1"/>
          </p:cNvSpPr>
          <p:nvPr>
            <p:ph type="sldNum" sz="quarter" idx="12"/>
          </p:nvPr>
        </p:nvSpPr>
        <p:spPr/>
        <p:txBody>
          <a:bodyPr/>
          <a:lstStyle/>
          <a:p>
            <a:fld id="{8E1DE2D4-EE7B-41BE-A61C-302281E89CC5}" type="slidenum">
              <a:rPr lang="en-US" smtClean="0"/>
              <a:t>‹#›</a:t>
            </a:fld>
            <a:endParaRPr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84EC4C-D203-44ED-9149-B752E1E97228}" type="datetimeFigureOut">
              <a:rPr lang="en-US" smtClean="0"/>
              <a:t>9/26/2016</a:t>
            </a:fld>
            <a:endParaRPr lang="en-US"/>
          </a:p>
        </p:txBody>
      </p:sp>
      <p:sp>
        <p:nvSpPr>
          <p:cNvPr id="5" name="Slide Number Placeholder 4"/>
          <p:cNvSpPr>
            <a:spLocks noGrp="1"/>
          </p:cNvSpPr>
          <p:nvPr>
            <p:ph type="sldNum" sz="quarter" idx="12"/>
          </p:nvPr>
        </p:nvSpPr>
        <p:spPr/>
        <p:txBody>
          <a:bodyPr/>
          <a:lstStyle/>
          <a:p>
            <a:fld id="{8E1DE2D4-EE7B-41BE-A61C-302281E89CC5}" type="slidenum">
              <a:rPr lang="en-US" smtClean="0"/>
              <a:t>‹#›</a:t>
            </a:fld>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ctr">
              <a:defRPr sz="40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84EC4C-D203-44ED-9149-B752E1E97228}" type="datetimeFigureOut">
              <a:rPr lang="en-US" smtClean="0"/>
              <a:t>9/26/2016</a:t>
            </a:fld>
            <a:endParaRPr lang="en-US"/>
          </a:p>
        </p:txBody>
      </p:sp>
      <p:sp>
        <p:nvSpPr>
          <p:cNvPr id="6" name="Slide Number Placeholder 5"/>
          <p:cNvSpPr>
            <a:spLocks noGrp="1"/>
          </p:cNvSpPr>
          <p:nvPr>
            <p:ph type="sldNum" sz="quarter" idx="12"/>
          </p:nvPr>
        </p:nvSpPr>
        <p:spPr/>
        <p:txBody>
          <a:bodyPr/>
          <a:lstStyle/>
          <a:p>
            <a:fld id="{8E1DE2D4-EE7B-41BE-A61C-302281E89CC5}" type="slidenum">
              <a:rPr lang="en-US" smtClean="0"/>
              <a:t>‹#›</a:t>
            </a:fld>
            <a:endParaRPr lang="en-US"/>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084EC4C-D203-44ED-9149-B752E1E97228}" type="datetimeFigureOut">
              <a:rPr lang="en-US" smtClean="0"/>
              <a:t>9/26/2016</a:t>
            </a:fld>
            <a:endParaRPr lang="en-US"/>
          </a:p>
        </p:txBody>
      </p:sp>
      <p:sp>
        <p:nvSpPr>
          <p:cNvPr id="7" name="Slide Number Placeholder 6"/>
          <p:cNvSpPr>
            <a:spLocks noGrp="1"/>
          </p:cNvSpPr>
          <p:nvPr>
            <p:ph type="sldNum" sz="quarter" idx="12"/>
          </p:nvPr>
        </p:nvSpPr>
        <p:spPr/>
        <p:txBody>
          <a:bodyPr/>
          <a:lstStyle/>
          <a:p>
            <a:fld id="{8E1DE2D4-EE7B-41BE-A61C-302281E89CC5}" type="slidenum">
              <a:rPr lang="en-US" smtClean="0"/>
              <a:t>‹#›</a:t>
            </a:fld>
            <a:endParaRPr lang="en-US"/>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21796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819400"/>
            <a:ext cx="4040188" cy="35401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21796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819400"/>
            <a:ext cx="4041775" cy="35401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84EC4C-D203-44ED-9149-B752E1E97228}" type="datetimeFigureOut">
              <a:rPr lang="en-US" smtClean="0"/>
              <a:t>9/26/2016</a:t>
            </a:fld>
            <a:endParaRPr lang="en-US"/>
          </a:p>
        </p:txBody>
      </p:sp>
      <p:sp>
        <p:nvSpPr>
          <p:cNvPr id="9" name="Slide Number Placeholder 8"/>
          <p:cNvSpPr>
            <a:spLocks noGrp="1"/>
          </p:cNvSpPr>
          <p:nvPr>
            <p:ph type="sldNum" sz="quarter" idx="12"/>
          </p:nvPr>
        </p:nvSpPr>
        <p:spPr/>
        <p:txBody>
          <a:bodyPr/>
          <a:lstStyle/>
          <a:p>
            <a:fld id="{8E1DE2D4-EE7B-41BE-A61C-302281E89CC5}" type="slidenum">
              <a:rPr lang="en-US" smtClean="0"/>
              <a:t>‹#›</a:t>
            </a:fld>
            <a:endParaRPr lang="en-US"/>
          </a:p>
        </p:txBody>
      </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199"/>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838200"/>
            <a:ext cx="5111750" cy="54419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2000250"/>
            <a:ext cx="3008313" cy="4279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0" y="6492875"/>
            <a:ext cx="2133600" cy="365125"/>
          </a:xfrm>
        </p:spPr>
        <p:txBody>
          <a:bodyPr/>
          <a:lstStyle/>
          <a:p>
            <a:fld id="{C084EC4C-D203-44ED-9149-B752E1E97228}" type="datetimeFigureOut">
              <a:rPr lang="en-US" smtClean="0"/>
              <a:t>9/26/2016</a:t>
            </a:fld>
            <a:endParaRPr lang="en-US" dirty="0"/>
          </a:p>
        </p:txBody>
      </p:sp>
      <p:sp>
        <p:nvSpPr>
          <p:cNvPr id="7" name="Slide Number Placeholder 6"/>
          <p:cNvSpPr>
            <a:spLocks noGrp="1"/>
          </p:cNvSpPr>
          <p:nvPr>
            <p:ph type="sldNum" sz="quarter" idx="12"/>
          </p:nvPr>
        </p:nvSpPr>
        <p:spPr/>
        <p:txBody>
          <a:bodyPr/>
          <a:lstStyle/>
          <a:p>
            <a:fld id="{8E1DE2D4-EE7B-41BE-A61C-302281E89CC5}" type="slidenum">
              <a:rPr lang="en-US" smtClean="0"/>
              <a:t>‹#›</a:t>
            </a:fld>
            <a:endParaRPr lang="en-US"/>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761999"/>
            <a:ext cx="5486400" cy="3965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84EC4C-D203-44ED-9149-B752E1E97228}" type="datetimeFigureOut">
              <a:rPr lang="en-US" smtClean="0"/>
              <a:t>9/26/2016</a:t>
            </a:fld>
            <a:endParaRPr lang="en-US"/>
          </a:p>
        </p:txBody>
      </p:sp>
      <p:sp>
        <p:nvSpPr>
          <p:cNvPr id="7" name="Slide Number Placeholder 6"/>
          <p:cNvSpPr>
            <a:spLocks noGrp="1"/>
          </p:cNvSpPr>
          <p:nvPr>
            <p:ph type="sldNum" sz="quarter" idx="12"/>
          </p:nvPr>
        </p:nvSpPr>
        <p:spPr/>
        <p:txBody>
          <a:bodyPr/>
          <a:lstStyle/>
          <a:p>
            <a:fld id="{8E1DE2D4-EE7B-41BE-A61C-302281E89CC5}" type="slidenum">
              <a:rPr lang="en-US" smtClean="0"/>
              <a:t>‹#›</a:t>
            </a:fld>
            <a:endParaRPr lang="en-US"/>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84EC4C-D203-44ED-9149-B752E1E97228}" type="datetimeFigureOut">
              <a:rPr lang="en-US" smtClean="0"/>
              <a:t>9/26/2016</a:t>
            </a:fld>
            <a:endParaRPr lang="en-US"/>
          </a:p>
        </p:txBody>
      </p:sp>
      <p:sp>
        <p:nvSpPr>
          <p:cNvPr id="4" name="Slide Number Placeholder 3"/>
          <p:cNvSpPr>
            <a:spLocks noGrp="1"/>
          </p:cNvSpPr>
          <p:nvPr>
            <p:ph type="sldNum" sz="quarter" idx="12"/>
          </p:nvPr>
        </p:nvSpPr>
        <p:spPr/>
        <p:txBody>
          <a:bodyPr/>
          <a:lstStyle/>
          <a:p>
            <a:fld id="{8E1DE2D4-EE7B-41BE-A61C-302281E89CC5}" type="slidenum">
              <a:rPr lang="en-US" smtClean="0"/>
              <a:t>‹#›</a:t>
            </a:fld>
            <a:endParaRPr lang="en-US"/>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838200"/>
            <a:ext cx="8229600" cy="1143000"/>
          </a:xfrm>
          <a:prstGeom prst="rect">
            <a:avLst/>
          </a:prstGeom>
        </p:spPr>
        <p:txBody>
          <a:bodyPr vert="horz" lIns="0" tIns="0" rIns="0" bIns="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133599"/>
            <a:ext cx="8229600" cy="403860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0" y="6629400"/>
            <a:ext cx="2133600" cy="228600"/>
          </a:xfrm>
          <a:prstGeom prst="rect">
            <a:avLst/>
          </a:prstGeom>
        </p:spPr>
        <p:txBody>
          <a:bodyPr vert="horz" lIns="91440" tIns="45720" rIns="91440" bIns="45720" rtlCol="0" anchor="ctr"/>
          <a:lstStyle>
            <a:lvl1pPr algn="l">
              <a:defRPr sz="1200">
                <a:solidFill>
                  <a:schemeClr val="bg1">
                    <a:lumMod val="65000"/>
                  </a:schemeClr>
                </a:solidFill>
              </a:defRPr>
            </a:lvl1pPr>
          </a:lstStyle>
          <a:p>
            <a:fld id="{C084EC4C-D203-44ED-9149-B752E1E97228}" type="datetimeFigureOut">
              <a:rPr lang="en-US" smtClean="0"/>
              <a:pPr/>
              <a:t>9/26/2016</a:t>
            </a:fld>
            <a:endParaRPr lang="en-US" dirty="0"/>
          </a:p>
        </p:txBody>
      </p:sp>
      <p:sp>
        <p:nvSpPr>
          <p:cNvPr id="6" name="Slide Number Placeholder 5"/>
          <p:cNvSpPr>
            <a:spLocks noGrp="1"/>
          </p:cNvSpPr>
          <p:nvPr>
            <p:ph type="sldNum" sz="quarter" idx="4"/>
          </p:nvPr>
        </p:nvSpPr>
        <p:spPr>
          <a:xfrm>
            <a:off x="7010400" y="6629400"/>
            <a:ext cx="2133600" cy="228600"/>
          </a:xfrm>
          <a:prstGeom prst="rect">
            <a:avLst/>
          </a:prstGeom>
        </p:spPr>
        <p:txBody>
          <a:bodyPr vert="horz" lIns="91440" tIns="45720" rIns="91440" bIns="45720" rtlCol="0" anchor="ctr"/>
          <a:lstStyle>
            <a:lvl1pPr algn="r">
              <a:defRPr sz="1200">
                <a:solidFill>
                  <a:schemeClr val="bg1">
                    <a:lumMod val="65000"/>
                  </a:schemeClr>
                </a:solidFill>
              </a:defRPr>
            </a:lvl1pPr>
          </a:lstStyle>
          <a:p>
            <a:fld id="{8E1DE2D4-EE7B-41BE-A61C-302281E89CC5}" type="slidenum">
              <a:rPr lang="en-US" smtClean="0"/>
              <a:pPr/>
              <a:t>‹#›</a:t>
            </a:fld>
            <a:endParaRPr lang="en-US" dirty="0"/>
          </a:p>
        </p:txBody>
      </p:sp>
      <p:sp>
        <p:nvSpPr>
          <p:cNvPr id="7" name="Title 8"/>
          <p:cNvSpPr txBox="1">
            <a:spLocks/>
          </p:cNvSpPr>
          <p:nvPr userDrawn="1"/>
        </p:nvSpPr>
        <p:spPr>
          <a:xfrm>
            <a:off x="685800" y="1752601"/>
            <a:ext cx="7772400" cy="1829761"/>
          </a:xfrm>
          <a:prstGeom prst="rect">
            <a:avLst/>
          </a:prstGeom>
        </p:spPr>
        <p:txBody>
          <a:bodyPr vert="horz" anchor="b">
            <a:normAutofit/>
            <a:scene3d>
              <a:camera prst="orthographicFront"/>
              <a:lightRig rig="soft" dir="t"/>
            </a:scene3d>
            <a:sp3d prstMaterial="softEdge">
              <a:bevelT w="25400" h="25400"/>
            </a:sp3d>
          </a:bodyPr>
          <a:lstStyle>
            <a:lvl1pPr algn="r" rtl="0" eaLnBrk="1" latinLnBrk="0" hangingPunct="1">
              <a:spcBef>
                <a:spcPct val="0"/>
              </a:spcBef>
              <a:buNone/>
              <a:defRPr kumimoji="0" sz="4800" b="1" kern="1200">
                <a:solidFill>
                  <a:schemeClr val="tx2"/>
                </a:solidFill>
                <a:effectLst/>
                <a:latin typeface="Times New Roman" panose="02020603050405020304" pitchFamily="18" charset="0"/>
                <a:ea typeface="+mj-ea"/>
                <a:cs typeface="Times New Roman" panose="02020603050405020304" pitchFamily="18" charset="0"/>
              </a:defRPr>
            </a:lvl1pPr>
            <a:extLst/>
          </a:lstStyle>
          <a:p>
            <a:r>
              <a:rPr lang="en-US" dirty="0" smtClean="0"/>
              <a:t>Click to edit Master title style</a:t>
            </a:r>
            <a:endParaRPr lang="en-US" dirty="0"/>
          </a:p>
        </p:txBody>
      </p:sp>
      <p:sp>
        <p:nvSpPr>
          <p:cNvPr id="8" name="Subtitle 16"/>
          <p:cNvSpPr txBox="1">
            <a:spLocks/>
          </p:cNvSpPr>
          <p:nvPr userDrawn="1"/>
        </p:nvSpPr>
        <p:spPr>
          <a:xfrm>
            <a:off x="685800" y="3611607"/>
            <a:ext cx="7772400" cy="1199704"/>
          </a:xfrm>
          <a:prstGeom prst="rect">
            <a:avLst/>
          </a:prstGeom>
        </p:spPr>
        <p:txBody>
          <a:bodyPr lIns="45720" rIns="45720"/>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Times New Roman" panose="02020603050405020304" pitchFamily="18" charset="0"/>
                <a:ea typeface="+mn-ea"/>
                <a:cs typeface="Times New Roman" panose="02020603050405020304" pitchFamily="18" charset="0"/>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Times New Roman" panose="02020603050405020304" pitchFamily="18" charset="0"/>
                <a:ea typeface="+mn-ea"/>
                <a:cs typeface="Times New Roman" panose="02020603050405020304" pitchFamily="18" charset="0"/>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Times New Roman" panose="02020603050405020304" pitchFamily="18" charset="0"/>
                <a:ea typeface="+mn-ea"/>
                <a:cs typeface="Times New Roman" panose="02020603050405020304" pitchFamily="18" charset="0"/>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Times New Roman" panose="02020603050405020304" pitchFamily="18" charset="0"/>
                <a:ea typeface="+mn-ea"/>
                <a:cs typeface="Times New Roman" panose="02020603050405020304" pitchFamily="18" charset="0"/>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Times New Roman" panose="02020603050405020304" pitchFamily="18" charset="0"/>
                <a:ea typeface="+mn-ea"/>
                <a:cs typeface="Times New Roman" panose="02020603050405020304" pitchFamily="18" charset="0"/>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r>
              <a:rPr lang="en-US" dirty="0" smtClean="0"/>
              <a:t>Click to edit Master subtitle style</a:t>
            </a:r>
            <a:endParaRPr lang="en-US" dirty="0"/>
          </a:p>
        </p:txBody>
      </p:sp>
      <p:sp>
        <p:nvSpPr>
          <p:cNvPr id="9" name="Right Triangle 8"/>
          <p:cNvSpPr/>
          <p:nvPr userDrawn="1"/>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grpSp>
        <p:nvGrpSpPr>
          <p:cNvPr id="10" name="Group 9"/>
          <p:cNvGrpSpPr/>
          <p:nvPr userDrawn="1"/>
        </p:nvGrpSpPr>
        <p:grpSpPr>
          <a:xfrm>
            <a:off x="-3765" y="4997671"/>
            <a:ext cx="9147765" cy="1867417"/>
            <a:chOff x="-3765" y="4880373"/>
            <a:chExt cx="9147765" cy="1984715"/>
          </a:xfrm>
        </p:grpSpPr>
        <p:sp>
          <p:nvSpPr>
            <p:cNvPr id="11" name="Freeform 10"/>
            <p:cNvSpPr>
              <a:spLocks/>
            </p:cNvSpPr>
            <p:nvPr/>
          </p:nvSpPr>
          <p:spPr bwMode="auto">
            <a:xfrm>
              <a:off x="1687513" y="4883888"/>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tx1">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FF6600"/>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Freeform 12"/>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solidFill>
              <a:schemeClr val="accent5">
                <a:lumMod val="50000"/>
              </a:schemeClr>
            </a:solid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4" name="Straight Connector 13"/>
            <p:cNvCxnSpPr/>
            <p:nvPr/>
          </p:nvCxnSpPr>
          <p:spPr>
            <a:xfrm>
              <a:off x="-3765" y="4880373"/>
              <a:ext cx="9147765" cy="839943"/>
            </a:xfrm>
            <a:prstGeom prst="line">
              <a:avLst/>
            </a:prstGeom>
            <a:noFill/>
            <a:ln w="12065" cap="flat" cmpd="sng" algn="ctr">
              <a:no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5" name="TextBox 14"/>
          <p:cNvSpPr txBox="1"/>
          <p:nvPr userDrawn="1"/>
        </p:nvSpPr>
        <p:spPr>
          <a:xfrm>
            <a:off x="1676400" y="5569803"/>
            <a:ext cx="5329608" cy="830997"/>
          </a:xfrm>
          <a:prstGeom prst="rect">
            <a:avLst/>
          </a:prstGeom>
          <a:noFill/>
        </p:spPr>
        <p:txBody>
          <a:bodyPr wrap="square" rtlCol="0">
            <a:spAutoFit/>
          </a:bodyPr>
          <a:lstStyle/>
          <a:p>
            <a:pPr fontAlgn="base">
              <a:spcBef>
                <a:spcPct val="0"/>
              </a:spcBef>
              <a:spcAft>
                <a:spcPct val="0"/>
              </a:spcAft>
            </a:pPr>
            <a:r>
              <a:rPr lang="en-US" sz="1600" dirty="0" smtClean="0">
                <a:solidFill>
                  <a:schemeClr val="bg1">
                    <a:lumMod val="75000"/>
                  </a:schemeClr>
                </a:solidFill>
                <a:latin typeface="Times New Roman" panose="02020603050405020304" pitchFamily="18" charset="0"/>
                <a:cs typeface="Times New Roman" panose="02020603050405020304" pitchFamily="18" charset="0"/>
              </a:rPr>
              <a:t>POLICY</a:t>
            </a:r>
            <a:r>
              <a:rPr lang="en-US" sz="1600" baseline="0" dirty="0" smtClean="0">
                <a:solidFill>
                  <a:schemeClr val="bg1">
                    <a:lumMod val="75000"/>
                  </a:schemeClr>
                </a:solidFill>
                <a:latin typeface="Times New Roman" panose="02020603050405020304" pitchFamily="18" charset="0"/>
                <a:cs typeface="Times New Roman" panose="02020603050405020304" pitchFamily="18" charset="0"/>
              </a:rPr>
              <a:t> AND PLANNING DIVISION</a:t>
            </a:r>
          </a:p>
          <a:p>
            <a:pPr fontAlgn="base">
              <a:spcBef>
                <a:spcPct val="0"/>
              </a:spcBef>
              <a:spcAft>
                <a:spcPct val="0"/>
              </a:spcAft>
            </a:pPr>
            <a:r>
              <a:rPr lang="en-US" sz="1600" dirty="0" smtClean="0">
                <a:solidFill>
                  <a:schemeClr val="bg1">
                    <a:lumMod val="75000"/>
                  </a:schemeClr>
                </a:solidFill>
                <a:latin typeface="Times New Roman" panose="02020603050405020304" pitchFamily="18" charset="0"/>
                <a:cs typeface="Times New Roman" panose="02020603050405020304" pitchFamily="18" charset="0"/>
              </a:rPr>
              <a:t>U.S</a:t>
            </a:r>
            <a:r>
              <a:rPr lang="en-US" sz="1600" dirty="0">
                <a:solidFill>
                  <a:schemeClr val="bg1">
                    <a:lumMod val="75000"/>
                  </a:schemeClr>
                </a:solidFill>
                <a:latin typeface="Times New Roman" panose="02020603050405020304" pitchFamily="18" charset="0"/>
                <a:cs typeface="Times New Roman" panose="02020603050405020304" pitchFamily="18" charset="0"/>
              </a:rPr>
              <a:t>. DEPARTMENT OF STATE</a:t>
            </a:r>
          </a:p>
          <a:p>
            <a:pPr fontAlgn="base">
              <a:spcBef>
                <a:spcPct val="0"/>
              </a:spcBef>
              <a:spcAft>
                <a:spcPct val="0"/>
              </a:spcAft>
            </a:pPr>
            <a:r>
              <a:rPr lang="en-US" sz="1600" dirty="0" smtClean="0">
                <a:solidFill>
                  <a:schemeClr val="bg1">
                    <a:lumMod val="75000"/>
                  </a:schemeClr>
                </a:solidFill>
                <a:latin typeface="Times New Roman" panose="02020603050405020304" pitchFamily="18" charset="0"/>
                <a:cs typeface="Times New Roman" panose="02020603050405020304" pitchFamily="18" charset="0"/>
              </a:rPr>
              <a:t>BUREAU OF DIPLOMATIC SECURITY</a:t>
            </a:r>
            <a:endParaRPr lang="en-US" sz="2000" dirty="0">
              <a:solidFill>
                <a:schemeClr val="bg1">
                  <a:lumMod val="75000"/>
                </a:schemeClr>
              </a:solidFill>
              <a:latin typeface="Times New Roman" panose="02020603050405020304" pitchFamily="18" charset="0"/>
              <a:cs typeface="Times New Roman" panose="02020603050405020304" pitchFamily="18" charset="0"/>
            </a:endParaRPr>
          </a:p>
        </p:txBody>
      </p:sp>
      <p:sp>
        <p:nvSpPr>
          <p:cNvPr id="16" name="TextBox 15"/>
          <p:cNvSpPr txBox="1"/>
          <p:nvPr userDrawn="1"/>
        </p:nvSpPr>
        <p:spPr>
          <a:xfrm>
            <a:off x="-3765" y="6553200"/>
            <a:ext cx="9147765" cy="253309"/>
          </a:xfrm>
          <a:prstGeom prst="rect">
            <a:avLst/>
          </a:prstGeom>
          <a:noFill/>
        </p:spPr>
        <p:txBody>
          <a:bodyPr wrap="square" rtlCol="0" anchor="b">
            <a:spAutoFit/>
          </a:bodyPr>
          <a:lstStyle/>
          <a:p>
            <a:pPr algn="ctr"/>
            <a:r>
              <a:rPr lang="en-US" sz="1000" dirty="0" smtClean="0">
                <a:solidFill>
                  <a:srgbClr val="BFBFBF"/>
                </a:solidFill>
                <a:latin typeface="Times New Roman" panose="02020603050405020304" pitchFamily="18" charset="0"/>
                <a:cs typeface="Times New Roman" panose="02020603050405020304" pitchFamily="18" charset="0"/>
              </a:rPr>
              <a:t>SENSITIVE</a:t>
            </a:r>
            <a:r>
              <a:rPr lang="en-US" sz="1000" baseline="0" dirty="0" smtClean="0">
                <a:solidFill>
                  <a:srgbClr val="BFBFBF"/>
                </a:solidFill>
                <a:latin typeface="Times New Roman" panose="02020603050405020304" pitchFamily="18" charset="0"/>
                <a:cs typeface="Times New Roman" panose="02020603050405020304" pitchFamily="18" charset="0"/>
              </a:rPr>
              <a:t> BUT UNCLASSIFIED</a:t>
            </a:r>
            <a:endParaRPr lang="en-US" sz="1000" dirty="0">
              <a:solidFill>
                <a:srgbClr val="BFBFBF"/>
              </a:solidFill>
              <a:latin typeface="Times New Roman" panose="02020603050405020304" pitchFamily="18" charset="0"/>
              <a:cs typeface="Times New Roman" panose="02020603050405020304" pitchFamily="18" charset="0"/>
            </a:endParaRPr>
          </a:p>
        </p:txBody>
      </p:sp>
      <p:pic>
        <p:nvPicPr>
          <p:cNvPr id="17" name="Picture 16" descr="C:\Users\shafakianNE\AppData\Local\Microsoft\Windows\Temporary Internet Files\Content.Outlook\EBV0MI0R\DoS_DS_Seal (3).p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228600" y="5337600"/>
            <a:ext cx="1295402" cy="129540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hf hdr="0" ftr="0" dt="0"/>
  <p:txStyles>
    <p:titleStyle>
      <a:lvl1pPr algn="ctr" defTabSz="914400" rtl="0" eaLnBrk="1" latinLnBrk="0" hangingPunct="1">
        <a:spcBef>
          <a:spcPct val="0"/>
        </a:spcBef>
        <a:buNone/>
        <a:defRPr sz="4200" b="1" i="0" kern="1200" spc="-40" normalizeH="0" baseline="0">
          <a:solidFill>
            <a:srgbClr val="215D8C"/>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1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j1xE3x9_AP0" TargetMode="External"/><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794656"/>
            <a:ext cx="8534401" cy="707886"/>
          </a:xfrm>
          <a:prstGeom prst="rect">
            <a:avLst/>
          </a:prstGeom>
          <a:noFill/>
        </p:spPr>
        <p:txBody>
          <a:bodyPr wrap="square" rtlCol="0">
            <a:spAutoFit/>
          </a:bodyPr>
          <a:lstStyle/>
          <a:p>
            <a:pPr algn="ctr" fontAlgn="base">
              <a:spcBef>
                <a:spcPct val="0"/>
              </a:spcBef>
              <a:spcAft>
                <a:spcPct val="0"/>
              </a:spcAft>
            </a:pPr>
            <a:r>
              <a:rPr lang="en-US" sz="2000" dirty="0">
                <a:solidFill>
                  <a:srgbClr val="000000"/>
                </a:solidFill>
                <a:latin typeface="Times New Roman" panose="02020603050405020304" pitchFamily="18" charset="0"/>
                <a:cs typeface="Times New Roman" panose="02020603050405020304" pitchFamily="18" charset="0"/>
              </a:rPr>
              <a:t>U.S. DEPARTMENT OF </a:t>
            </a:r>
            <a:r>
              <a:rPr lang="en-US" sz="2000" dirty="0" smtClean="0">
                <a:solidFill>
                  <a:srgbClr val="000000"/>
                </a:solidFill>
                <a:latin typeface="Times New Roman" panose="02020603050405020304" pitchFamily="18" charset="0"/>
                <a:cs typeface="Times New Roman" panose="02020603050405020304" pitchFamily="18" charset="0"/>
              </a:rPr>
              <a:t>STATE</a:t>
            </a:r>
          </a:p>
          <a:p>
            <a:pPr algn="ctr" fontAlgn="base">
              <a:spcBef>
                <a:spcPct val="0"/>
              </a:spcBef>
              <a:spcAft>
                <a:spcPct val="0"/>
              </a:spcAft>
            </a:pPr>
            <a:r>
              <a:rPr lang="en-US" sz="2000" dirty="0" smtClean="0">
                <a:solidFill>
                  <a:srgbClr val="000000"/>
                </a:solidFill>
                <a:latin typeface="Times New Roman" panose="02020603050405020304" pitchFamily="18" charset="0"/>
                <a:cs typeface="Times New Roman" panose="02020603050405020304" pitchFamily="18" charset="0"/>
              </a:rPr>
              <a:t> BUREAU </a:t>
            </a:r>
            <a:r>
              <a:rPr lang="en-US" sz="2000" dirty="0">
                <a:solidFill>
                  <a:srgbClr val="000000"/>
                </a:solidFill>
                <a:latin typeface="Times New Roman" panose="02020603050405020304" pitchFamily="18" charset="0"/>
                <a:cs typeface="Times New Roman" panose="02020603050405020304" pitchFamily="18" charset="0"/>
              </a:rPr>
              <a:t>OF DIPLOMATIC SECURITY</a:t>
            </a:r>
          </a:p>
        </p:txBody>
      </p:sp>
      <p:sp>
        <p:nvSpPr>
          <p:cNvPr id="13" name="Rectangle 2"/>
          <p:cNvSpPr txBox="1">
            <a:spLocks noChangeArrowheads="1"/>
          </p:cNvSpPr>
          <p:nvPr/>
        </p:nvSpPr>
        <p:spPr>
          <a:xfrm>
            <a:off x="-152400" y="2209800"/>
            <a:ext cx="8915400" cy="3200400"/>
          </a:xfrm>
          <a:prstGeom prst="rect">
            <a:avLst/>
          </a:prstGeom>
        </p:spPr>
        <p:txBody>
          <a:bodyPr>
            <a:normAutofit fontScale="97500"/>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Times New Roman" panose="02020603050405020304" pitchFamily="18" charset="0"/>
                <a:ea typeface="+mj-ea"/>
                <a:cs typeface="Times New Roman" panose="02020603050405020304" pitchFamily="18" charset="0"/>
              </a:defRPr>
            </a:lvl1pPr>
            <a:extLst/>
          </a:lstStyle>
          <a:p>
            <a:pPr lvl="1" algn="ctr"/>
            <a:r>
              <a:rPr lang="en-US" sz="3600" dirty="0" smtClean="0">
                <a:latin typeface="Times New Roman" panose="02020603050405020304" pitchFamily="18" charset="0"/>
                <a:cs typeface="Times New Roman" panose="02020603050405020304" pitchFamily="18" charset="0"/>
              </a:rPr>
              <a:t>Making Meaningful Recommendations: </a:t>
            </a:r>
          </a:p>
          <a:p>
            <a:pPr lvl="1" algn="ctr"/>
            <a:r>
              <a:rPr lang="en-US" sz="3600" i="1" dirty="0" smtClean="0">
                <a:latin typeface="Times New Roman" panose="02020603050405020304" pitchFamily="18" charset="0"/>
                <a:cs typeface="Times New Roman" panose="02020603050405020304" pitchFamily="18" charset="0"/>
              </a:rPr>
              <a:t>Understanding </a:t>
            </a:r>
            <a:r>
              <a:rPr lang="en-US" sz="3600" i="1" dirty="0">
                <a:latin typeface="Times New Roman" panose="02020603050405020304" pitchFamily="18" charset="0"/>
                <a:cs typeface="Times New Roman" panose="02020603050405020304" pitchFamily="18" charset="0"/>
              </a:rPr>
              <a:t>the Stakeholder</a:t>
            </a:r>
          </a:p>
          <a:p>
            <a:pPr algn="ctr"/>
            <a:endParaRPr lang="en-US" sz="3600" b="0" dirty="0" smtClean="0">
              <a:effectLst/>
            </a:endParaRPr>
          </a:p>
          <a:p>
            <a:pPr algn="ctr"/>
            <a:endParaRPr lang="en-US" sz="1800" b="0" dirty="0">
              <a:effectLst/>
            </a:endParaRPr>
          </a:p>
          <a:p>
            <a:pPr algn="ctr"/>
            <a:endParaRPr lang="en-US" sz="1600" b="0" dirty="0" smtClean="0">
              <a:effectLst/>
            </a:endParaRPr>
          </a:p>
          <a:p>
            <a:pPr algn="ctr"/>
            <a:endParaRPr lang="en-US" sz="1600" b="0" dirty="0">
              <a:effectLst/>
            </a:endParaRPr>
          </a:p>
        </p:txBody>
      </p:sp>
      <p:sp>
        <p:nvSpPr>
          <p:cNvPr id="3" name="TextBox 2"/>
          <p:cNvSpPr txBox="1"/>
          <p:nvPr/>
        </p:nvSpPr>
        <p:spPr>
          <a:xfrm>
            <a:off x="5410200" y="5257800"/>
            <a:ext cx="3733800" cy="600164"/>
          </a:xfrm>
          <a:prstGeom prst="rect">
            <a:avLst/>
          </a:prstGeom>
          <a:noFill/>
        </p:spPr>
        <p:txBody>
          <a:bodyPr wrap="square" rtlCol="0">
            <a:spAutoFit/>
          </a:bodyPr>
          <a:lstStyle/>
          <a:p>
            <a:pPr algn="r"/>
            <a:r>
              <a:rPr lang="en-US" sz="1100" dirty="0" smtClean="0">
                <a:solidFill>
                  <a:schemeClr val="bg1"/>
                </a:solidFill>
              </a:rPr>
              <a:t>Presenter: Carimanda </a:t>
            </a:r>
            <a:r>
              <a:rPr lang="en-US" sz="1100" dirty="0">
                <a:solidFill>
                  <a:schemeClr val="bg1"/>
                </a:solidFill>
              </a:rPr>
              <a:t>Baynard</a:t>
            </a:r>
          </a:p>
          <a:p>
            <a:pPr algn="r"/>
            <a:r>
              <a:rPr lang="en-US" sz="1100" dirty="0">
                <a:solidFill>
                  <a:schemeClr val="bg1"/>
                </a:solidFill>
              </a:rPr>
              <a:t>September 26, 2016</a:t>
            </a:r>
          </a:p>
          <a:p>
            <a:endParaRPr lang="en-US" sz="1100" dirty="0"/>
          </a:p>
        </p:txBody>
      </p:sp>
    </p:spTree>
    <p:extLst>
      <p:ext uri="{BB962C8B-B14F-4D97-AF65-F5344CB8AC3E}">
        <p14:creationId xmlns:p14="http://schemas.microsoft.com/office/powerpoint/2010/main" val="10485411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data:image/png;base64,iVBORw0KGgoAAAANSUhEUgAAAN8AAADiCAMAAAD5w+JtAAABUFBMVEX////MAACaAACcAACeAAAAAAClAACpAACiAACtAAD5+fn39/eyAADw8PD8/Pzp6end3d26AADj4+PU1NTCAACwAADc3NzLzs6zh4f139/GAACzpKT46emukpLOAAC+MzPttbXwwMDQISGwdHTDw8O4uLhFRUXOExPSLCzroKD0yMjUQ0Pmioo+Pj6Ghob32trpzMyYmJgSEhIiIiIYGBhtbW3fcXG7u7vt1tZaWlq9DQ2vr6/mw8P20dF+fn6mX1+hoaFTU1PYWFjdsbEoKCjUn5/jhISgamq2R0d0dHQ0NDRCQkKuODioExO0ExPbrKyajY3PeHjXioqmHx+5U1PaysrVcXHQiorrqanMV1fTSkrFTEzPNTXJaGjCdnbl9va8KCi/UlKdUVHCe3u5j4+bdna7Pz+6ZWWmRkannp7IkpLNqamXgoKdIyPFuLjNcXGi8G14AAAgAElEQVR4nO2d+1/UOPfHCwy31l5oobPjM4vAdkAUhQGBYQdxBFFAEAXxtuyz7u6zd3X//9++56RJmubSGZBB9vXdqJjptE3e+SQnJ2kaLOvf8G/4fxW8c4cvnfMOgmc7ruv65whwmWtfdUTPdv04jqJyREI5i4ify/rv48C/4oSe48ah5zm2Z3uOA1raXvrJth16GCNQCiRikzMchx12g+BKA3qOH/re+vYh+QN/t/4kEYj+ST7TL7azM3KfF6wg9q8woO1GrrV13JuGvl5jJB/6+BdbAHhlFYRaF4fW9rEeorOwfXUBEa9srZc+Bw8VjK4mYKrelqEKdhz6Dq049p0rB4h48Werh2EdAK+cgmA5Qb3DAvX6pGA+E9vgFVMQ+73A2jroDK0NZGnrqikI6kWBdai1nGY4IyK0wSulIO3W1ay2YzMybl2pjt5xIz/r1g1wJSkUEh5sedAPXg0F0XIqlbMAzESZJzy8Kh094kXelgGvEE5mzCl4eDU6etqtlzRwCsgQC0ZE4S7Ein7xNph26zn1VLwhYygi7LsCHb1n+9jvlc4FZ0DMCLe/tBXFbj0Wu3WJrh0bJRzKE+arqGt/QTzs1oUB0Xno8iLmCUtfdLgE6oWut2AQT4cxQEMBolRJ17+cFYW2h916SSueiUwIxYTspl9sRJ9265nlNNJp0EyUujr6hZxtyWsRxescTiHU1dEv0tGneHw4q8fLcwySv/yfAVGVsPQFpiwIXuaUCXgG7QblIEHKhCLgAamil+lsk27dy6tXIJ4CJ1BqCAUJuZG5VFeNjtaPFTwNHTCY8ZBwUCVUAA8u1YrS0fpHM14HyukIzYClSxwugXqB600etMeTQIaHyT/6n7aaGgHpvOhl4EG3HlrrQ0Y8Ld2wEgZziFxEo4KX1Q/mB0RGPAFNA8cQRUadhKKClzJcot06HzEwPDNdu6AQKoAsre3uW1E6S90r40l8Rrox+sdAWAxY6rqCZK5FUk+UT1ZPpLjG4VREPaBSQ0tdnjZMvZaFkglPUk9UDcI1QLw2xv5AECAzY6MF5Al2VUHSrXuaEUMxHWAQJDmMXcvpWKggbxBd7OjTbn0rP1pX1JPoUDoNGye8lhGaFMyP6LsGiN26I07jSrZlQI9nhGOIYwphIeDBodeVjh7aHqjHu3VFPh0e6tNBAInbA/YKCnZjuIQdQ26WWtf4cnikanYWJECxDapN8GCdVNGLxfPcMFBnqfXycfU6xUNralRQ4SOPz0L3YgWEAZ+1Ls9SS3iSeirGCP4hwVhHBwUJ8zVUSBuGS6F/sQI6oV/JPf9Qa6dkWRS0fCCweUKlipoE7C01HLB1F8oXOwt9eTzKlyEKgLJ6Cl5KqFOwI8B1yM/F8kVuQ2p96RCmdPzyt5//+9/fdg4GRLwcn8pGwo23L168+P6796wRXhNq6MDgUK6GSnwNN7rYBgj3E58/U/l6h/5emK/i93Z1fuvHgQFaN781Bg43enS/gld61cr6K2qJxui1z3gYGsa0VAHXL5jPcyO/0SfjHRzlG3n1+2eE71tj3VmngO+PcrmrvKBmdHj4RkW6pLr1+uVQX56vb+Hi+dyFksQHI04l/2NYOY189mGK960MYU2MjKWACh9etv6yNw/YBf1cWb/jBc2JjRtgOU18dvQ/gndbwzD5LFVQxwdhO+ekdVk/gje0pT1za/Cakc8tfwUNb2RkXvflm7SKGvis//aK+nWFLydf30vt/R3/12K+0dHRN9oU/O9JL2Hg8072RQG7Wz9JSlw+GDdly6bd8H/m+gl8gPeWf2u7Pl+l5LlbpIYa+Bz/G1HArujXJ+CVenku3ThZjZi75AT/aacfl88Jk9VyyEywG34n8eFKfFZudvApp5/TRf1I9bzBbm/HzQ9Pvg4yvvfIhyvKxQx4eMBPgG+KAXh+8vzJVxErCyfYzvN5fpQkAcWwg7JoQS+6f0c+8XFKqfd79pWbtI4HuS21w0/7wOdG5XIU8kc+uHqyXC4nzV9GR0/ZhXbQfDA6wqu5E3zK8znRf375I6H62kFyLM6FdrN/J3yv2Vf+6hPwp1g2vbC2c+1ZVGvVW82yz7LghHigXm8B30qW/z/ej4y8ynBX3+f43OTD4NBvsUfvmwgGpqv9Q9r8ttk3/uqDgcGBjC/57dq3L3/f+X1n50eXZ7X89Q4Jv46OPuZ85T+ejY58x/nC5Eaer/wB/NB1ft/fhS6wm/rlfRdoRQ8GJT7mUfPL3fI3oyxMcL7oP6NCdYUrX47k+b4eHBg65N8+yBpgV/RrlHR8ll/O861q+b4ibNevK3y3i/kGXuv4utk/yL6nG31F+NwYQ5Q0f+KDPYnvOoYL4evrSv9e0vLZ4V/Y/oJaiwYDH6ARwFsGPssnNTvPNzgk8pUuUb/D7Ct/f3Dwt2+esLDPx7Mi33UWqjm+EZHvG0U/E18X/bOUr+919p3X+JWM29lg/Sx8o+fj64Z+62L97Hspfl35NTeldIF8AzJfX7f4/Ew/Mu2Su331hcA30jU+JmA3+3fK11vNn7B1rSt8bJSZ5+tm/075hAaYhsqPw3m+UQ1fTxu+EdH/jMEwDy4wvtUHfd3VryHqN1Ta8aX3nat/D4t8oxr9enp6zsDnrg8N/U2HF15cE/Xrbv+Qzlv/6csPOdJJIl4/R2W+Hgwi3/UiPki1kQ2Fo9p+d+unpN/Q0PFJqAAW10+Fr1C/XHCi5keBrxvjP1m/oY+fIvklqPlnXeKDUeZQt/WT+YZ2Pglj2DRMfsvb36hcP3vOz+eFzeelLvcP6yWZb+Dgr3IgpTNh7h/OzweDsPpPXdbPb/TKfAD4TTnKN0Lnxwuvn54TJq0Px6J+3aifC4p++IjnQS1XRz13neO151PsZ27+zMOdLFw/hDFX/fnHUumS+wf6VHP/P2XhYTGc+NLcv5+p//Nw4nG11my2WvUnx6Xcc9yu9w8Z4MDx/8RG6MY/F/hnZ+rf4+ZzDPVffvooP6fuun6CgIMDXyUZoBNvM/t5Dv9zRJ5fGlQe417C+F3iGxx8wOevLTv+NHZ+/3pEmh8Un1OXLrN/L+1Prk/S8AKG7/xxuBeXn13g+CGvX9/l9O/oyP+YfbktzO9aXpC8182/fA7fgMzX5fEfGb/z28dfQR39nk/Fh8l+N/W7rPmXH9ntIe+Qjfe8fuI0n37+rJgPRni68bu2+V2mfn6CfGMin35+kM4QmuYHvbD2Up0f1PN19flt+vyB6+cT/YbYswYj3yghLJjfDUx8mkUwXewfUgPat5OvnxlfsPr7iGl+XvP8gfPZOj5Fvu7P79IKenBevuzxbYx87zhf3CzSr3Rp+tEekDss0Z+4LIuZDS+u7Y/QMZKWjz8fs4NP70dH+fM/GKEfa/XTrSJs+N19/l4q9fLn0+HJ0ODAr8y+2FHteIQO4rV8/Pmm55/8OjLyODvnjwPN8xU9X1fXT6QGhj2R9hzn5eBw9pi53HxWyJc98HPc1yMjDfbRX31+TdZvwGBeuru+h/D1/Sl8O5kN2tzVP4bZLJOW79v7wn1v8QvtqPVkRMenXeTaff36ftOfGDZ/4esiRb4RDniky5jnrtb3tfrplkh2c/zOAI9PbM2Glm7S+omvadXzfdtw1LXFLsgnrc8S+eQVkt1fn1Uq/azM76IRbD0/0OtH59RgWPizukskdA6pfMMyn3YJbzfHf1kX/1ckTfB6ftRKs6nlGyV/4cd2lF/+Dndv1qnsRj5Rvu6uz+Jd/NflyM/qmueGSav+03D2UgcxrhjChPKl4dl2Wdwey/HLzfoDuoIX+OhFfvK1cQX2Zaz/hDH8k+ZqOQrJzqt+gIt6nu/jc0D2oMwKkhoJzdYv2awahq9qSTkmF/phjNNjP7EFvDcq2UUfDNazS+N3YX05A/z9l2azVkuSZLXWAroHB7k3O8ImXXJQ53ws7HwNF67idc1Wvf5kn+EN3/jELmoBn2kB/UXXTyuvn/Bu1cffPzxPw5P9A/auLeXL1ok/+3ZEDsc/pRd++PAyXUE/RtaXDx8IwdD60L7EF8uH7z/09iqAmPjQwPHHjx+HxLdXxvLvP+jefsBw7f3x8TF7DWKMvh/whd5/CN3qjsqnvn3E3626liPUI+JBdsqw+o5Vhie9oLNfDcOL5fP8wKvsFwIO5t7QUd4dEwiVd3PUN6wK5dtveBdcPckKTruxb+ITXkBq936VelhUT//+WF6+/QXv4ndftN0wdipGQN37cR2//qd998j4giPgRcFnvP9n2DsdACOv8lHhy70hJ7ZBNKMdEerf/jPVzuMGwTvnDu+ERB8cNyg7lR2DgPq3i3W11EhXhMf59ht2FIMDawiFjJTNMQTXj8pOw/j+tAgovj9d9BrnWPZqqvkNcRHveN0Gp9B1TXlMEU14NtkcnwTtFvhhVLazbqJPCyi954iGxiTicO4NeJHO9Pr0zoJXLofm/fldJLd1AzciHmhEwEJTiJPEqyiba7R9wX9sjO1bIGqX26Rh0KRebgeKhlVOImPuKKbjaAA98osNCtBICOJykrXBvjaA0h4GY9eEP7q9C9rh7S9YfjkKirOIXrsKSPHw20LLC4OgyOLdhAFwQAMo7q0xZtpfQ62cIt5BBV/tLzSRHhgJkFEFpHj4xoKLU7VegEeFqE+jOMpzGzuGGlq4g4gpDOrxZNuyv046BvLChx1inkJkcHyMptklURtFkgA9D81j6PKTyKU+Rr00SvDwrl4cQUd/3ClgW0SZTsHr45UT1SN+p5PiYdQVoiTnPviSCiDKJ+IFXj7qC0L6OU9GAdQS6iGFLZjk/ZcUvI/gcwYUj6pnc1IluymgKB9Wzrx6rs8kY0LSemo7cc2qfJQBCySUhUz30BK/04kn4h1XsHKa1LOznBNoLwxzAhL5SNszqydE7SiMnIaioLqDVkf7n2noFLz9dTsyqifgsZw7OQFT+RwuWaZewNWzMysDUayiVcXIaHZA64DQtL9bru15OOXWXj2ecz8U+UjrK1YvFoTEbqIc2Q3FyGg36GuzP9+AQqdWzqK2J6qXRW0UUOSD1idIpqgXi+rhXcFX0xgZw/6Kuo36pE0yJTpZPantyXhZd5HmHM5GPvbuq43GMwWPszKIdW0v7WmgskBHb1fUbd5MG2TKiAMGOs3miqBenFcvIw0yvCAnpFhBsfmlL5iK6mWSebm2R/DImkwAVF21s27fqtvAtXP1vAwvX+/0fIFkimT10j6CdJR2DEYm3wZ1hO0Qh0x0rO2RLcEU06JYmUBuhqGv8KltT6teGg3RVStLzraW0IyYP023vfB+oWkR1JNsPuniZT6terJ/xvGIqxZ5lZIOsHD76w42wKb3LOm7dVE92XKSqI/6SXxt1VOiYJOwiuYHvOfZvjyjy+PtLNj4jKpIPaVLoxCqfi4vA0/0rvOSiVFohrYbJVb1Y69Wws4RS3k6hndMTYura3CCeroeXlc/85UzKw6DeqSmgKtmL2TThuchlOCyqaSFtm1P65BQB0bDV6Sero+AtMDIxK40bZgjLGQUzlJ+PQJ2DPE51dPzqepJ3bqsHpaq5yaR15Cn7iVELaMGTpilRqcsPJtTJgip45OdMkPHIKpH7uqHZfXZhEJYEPpUOlDPLmtcatUp06kHOdfYF1k9rX8mqYdRdNXchY+9vVrENpB9+l8vs7+utD2tA6N06wxCb19E9WSXWlQvX6rgqsV2ZadXT1igo3hO7mLo1nUDIoN/phsX6PlifduT/TO5VAOcVWvIvzuur6+AMf9lnq63VORSFzllQr3T8FHJ2rY9NdnUVdvvVUJfB0G5aL/RbkAkT7so4wK9f2aWLN+ta0o1iiKrco5fsKa54GDBO59LLdQ7DV9bp0yvHou6OCezo8muidJ0pjgg0ncMReoxA6LykZU62ilPRT1dqYKrVrYrxlx3HI7pPKcpnU7UM/pncttTo3r1SAJRmH+Efa6w37Bjs0ttnvKUO28tX1uX2i8q1fyUxfnCQcMra1zqtlOe8qy7lq+tU1agnkNdNdHZPod6MFrvqFtv411r+/e2HUOhehiNfaii0E0Qr6TUe0C8l7T3wyXbaGSG8MBBL3aHfQd9B+REcuoQ/IcPwDppe3qn7Az+WXunTFUPo1hFnepCY6GxDn8W6H+NBfivghH2RYP8t77AI+kXVTuQ2l7BnKBZvbb+WTuX2uw3eX4UQF9BHhaH9EG3S2YfXZwxwDj+9Uk0zE7DH/AJ90U2pNPepc5Fi/wzs3oG/0ycioSOMFwlv9I9wV/pXsNowqOxGCW/9B3PjVdJNIE8fYZL3al/dhb11Mksz3Ni13GdMMC1ChE+8Q9DEnXyUdTZSaOxD1E/sh2voGq0nfL8HP9M75QZe14P0/I8K8aHVL4U9dKoC2d5Aa7mCDFqkyQLXOoi9ZRxgVfon+nVK2zyHZVq8XyqGU/fMcg3z5l/jX+mc8rOpJ52KrLtbHgnzl+HTplwc4N/dpYCbjOZdZb51M9ST5uO3j/TlmpBASuTWYHOdluiv37h6glOWXZzvX8mlaoVylG8q5f6d16WA/zhSOrZkePkC1h/R4dHwywq3JzcVkknjWbVXaklWv8sV6rVyYntCQgLEJ1Io4dv5iHjJLr9Bn5UQm+SRie28VUp1vN6k7Nvb9/enHuzkN6xOkHvsD15675NSG+Rz/Qo/sDZ8EmWzsSEh0zz5OaTGE3TmXeyC+i5vO7kq4bGP8u71PNTPeO438djy5ocT6M9PStQlTZJDA9sWdXbNNozPnPz3REtyvn0FAg35zws4Psz9Kye6zNTt1fwXcjvevht0h9wsHJKz4L0qljOc+S7KSglb5xEj364KV12WtWbML19EewJ8JEwB3wsuz2bVlg9ZR9mbqV8Wdh0MK2J3CG03fencqedVjx/sycfroMOt2ayz2T/xhdp/A1kMY29tm5K192u6pdC6PmEMli/yfm2x3nOfCGvKl/PHDSPykzuEL6guZA/1HPbt3R8WTo9PRPYyubS+ApUgvQOsxo+w1IIDV+uN5jnfOEkT/dmxco+AN/JqZQctL1XNMrOm7fcrSnptEkNnxOKwq+gNaR8UFkdI19DO6pr659ZjO+xLyBN3bcm+a1nboVMv5vv6LGKVaEsR/fpsceuyzQ/PaWbMM2pfNDgZoXPm2hPKV/Ptkfr56wll9TNSiaZ4D5o/DNpDQjje2EJfFBt3mR8h7x+rvxwn30/z0kf0xJ2eJ0++oFK9MqanZube0zv+w7ir2LLW6GopCiwL2J871j7m/Xh1Lm39PAKXDYrjQtYtK1/ltVPke+N/4rHhfa3YlXHKd96emSc873L7MusVU0jm2RnOqeHHSb9nJ3ebIacPFW1Mr6bVSuNvMY82ls0iVu0U9U5fwX+WVqDFzL7ucWRel4473hcx/fGn+B8f6cxsOAK3zvyqztOZlgSxIFx0lvcJAU7hV3tC5bUhJOVhOvfoklMFjh/bf2zBa6ff5jpt1LNGjjynUp826wRjVf8x7zwtxT9qmjC6DU9c2mSMf0uLbMJcFWYfj2vQmZfsDdgfIfyJNgZ/DOH10/fpvUTk7hN8jRF+eyTTD9a0NxInLD6eVoJM/1O6Pk2psP4jmiJ0gRT0/MGNOV8U1XGh5JRPrDCmN0qhEZDMqJG/4y71Ny+OKz93YY0ZogdSXMws+Xz+mk3WPtjfLz93TzJ6idrvY9JOozvBSYZOtRyvUnNzJGftT9ASe8wS9xPXj8t0omMj4/3TMn+usE/y8pAtS9vsQxJ9tOcz6zz9veWNbuJrH5yvgrnmzqlRG9IreL1k+AxmvnHtMhEvs00N0ek7jH7MkkqZ3q6PFlr8M+yMhD5aAxzeQNjr1O+zL5MMT/mvnMk8wn2hec2HRA0Mj4cPNDuIUytCpogbl96xql+ROlJzocNjiQzI4+2DP4ZP0nwzzzqN03gEdRwalbm4yF0uX4OrYtgX9ZF/2x88z4txkoPS4KMjahlpjUAOohwrkcKsySPvH4Se5LyCTkPTPYlN0vN9fOYf3aLOWObnE/2z05/4O1vweH2013P67dykpowXj/JKNA9zfH1VLh/JvKhjWR85HcYuGkxZuoV+GeCpdX4Z7eYT7XC+EJJPxzJML4Gr58N7p9NUR1PbTJa5/aFDJtph3SbjT/+8iwNH3bgov30XZLMeKae0T/L+6iqf7bFmsME5dsS6uf4+M3NF1jtiuzLa48emyOTEaJ9cUI6OlqxJhkL5ZvKCnGWVGx6AtoX+rBIUk/rn5FPYYF/tsVcz3ml/W3O379fqZLyK7IvsxZ1U1dIg6N9JiYBLZLKdmSdpMk9Zny3H3M+sim1m9lP/UKW0OifhYJ/lvHR+01S13l84YXMh5vy0EmCTD/qn900+Wd25p+hPaWlt3lEa+Wp5aTpbE5m+mE6ruSfaWfdtXzCPKfon22lBTpJMzd1kunH/TM+bXdu/+yoJx+mPOqfbVa4ecr7Z9vm+VSzf8bmHzP/zJtkfGl5364yPqfB9eOuruKf3dT4Z8AH6XA+TNJekfiuN2j9fGdxn17nn+nUa+efhYJ/ZrP2Nxmnaq14aVGL/lk2PThJE8/aX5yN/3yun+KfxXJXOn6f8Xm8n591Jf/MOJ9a6J9h61fty7azQo+kfNcF/yy7lnrJ2vHf66x+YmZy/llVmqNBJ47alx+YI6D4Z5gketfVqjxMKvLPQr1/Nkm5jiytfaET1us001WL+i+bmvHtO9LD5/wzZkzffv94hp1NPTXLZm6E4p/BxzmcOpzqyD8Tn2Sq/tkkbVtv/CMdXzqR7LIB4sqbrIDWeY4F+2KFgn9ms56j59CzKM2cz9ofd2Rk/wyzK/tnXhv/LJT9M5+1P9pFHVqc7ySzn/xxg2wHq5a/zvVrZHxh3j9jdve+xeaevnMYn3XI+QT/DDKCIB37Z/lVBKp/NukdEh3mOV+Y6Zc9Bqjmnc1ZSJbXTzfjg3S4feFucspHLent6hHlCyun7Gaqf0YKYSavXqjxz5z8c2jVPzv0046I+RWCf7biC8s05kWnew6T5fbTqV6nfFiMon3xaB8wNc+69Z6ZCtUPbk6RVf/M5eO//ONYk3/GH8HR+fnrj/n9oDogMwyV59JcZv37W4vhobNU5V3ZzARJ9n7a/q4fWYzvRPDPrs/hYyFanFMVx5+ls6TzaTq34VR6KOefgX54c+pfS0shCvwz4ZmllT2Nslz+2c2cWvuH/NE0ASd8M/f41avZSVZpyAk/2PxcP3u+51qW5llYGs3ScbLUZZda8a5Ds3/W2dN9+WGj/p064SF3lmzRApOzryKQ/bPMgGj52i8c0q4iiKWoYd2oEP2Mhbkdrg3X8X3OKoL2a7a7sopA9c9YOgb/rNNVBFmptltF8DlrQPQvy3aUjt6+KKWaPgn3JfVCnqyonjh7TE7IQORVBJ4vpSOrR5+ta9UrWKLQxj9TCthfbWLAI5l6NhyMDEJiAnZSx+9brZpreiurvvxwrRlo216abqvWTNSbd7TWxOyfqW3CutNPwpovqLcGB3Ydef1eVqo2nLBmtfr793z9GhD3Ibnp01DTsMNys1kLI/j6UeYz0HQkyfTqpXfU+meatjcNCS3Bv4fkGtIRhHBkt4nbNDipGYPTPHxd1XFox9AENG+5v38DCgg3goQ72k5kW7YdkHztwg2nF/v7l6Hmw1U25t52A7gD3Kbe379Ytjd2dzfgfNv1cZlJ4Ng4YvXQxuMF0lKInHrUVGj8M51FQ74yCmZZ0cZi/527vr8KJd+sWatri/3TTc+qPXr4MNmtW+Vl+LqFS+ascKn/Xgh8Td+9+6j/3i4Uw8bewzX/4fReE28OlWLRh5s+df0Irtqrg+2+c2e6tbZ4J3Lh+L16tLY2veHtTk8v1xeXWn75zvSd8vL09Jrnl0kunLari9v6Z2mbQD7/LvI5j0ilekiqZ/9GOa24Gx6Ud/9efy1IP98lhmC6f7EGdTAil8PXobUHSCH5HtTCYy7wP4rCe+ldrBh+LqKsETnQgvhTJ726fzFK4GeE6YZhmos1tVsX1TP7Z5JF8zBfmJV+rDd7Laiqq6tImWzAjxYm2yQJrmKbg1OWVvFaKJC1R/17FuRrsQm3uBsC7RIWSR1y4EHm73lwwZ4LNXUaC2gVCe4iATbee6T0pu3p9J7pt/EazwVcXxbannZteGf+mYtFCBURyn0ZCxfyWrcwm/jFMiabpHw1+LyLuSrjvUGEpUU4E4EDqI3LzkOUARnAXCDfore7uDiNh5fxqhpq29pAAvixFOOp0y5cuZGIfIs2FghUf8gPY7Iy70gwIGb/LG+waRVZDlzQ5BE0lv66jXz+nsj3tOVDXp6izgkmm9asmPDFjG8pJDURAta51LGepnwJflfDdmDjNTUfYncCuGgXb79aY3wO1uoNzEVePcX10vpnGscCM4rFuoTlmrYVF/nKyLfK+GqsdSIfJos5nfbxv4zvHjLUUwMMfMTu5/iapJ3Dj3sRpvEU6ydJo4VpBNOo3zJNpq667vnOW+Of6Zwl5EPpiJF5VK/X7yZY/Luo1xq2v1X8kbgO6gdf10OSbI1kwcW6FiEfZpXxhQ7Wz2D33tI0YU8UviXCN421gNTPWkJb+L0Qfjxq3q3Xo0L1OvfP7lC0/hB+3HHuLj+skfbns5w1sWyhN0Q97bXl5VXSJppgF1su1rV7CZy5i4W/lPLBzVEAtC+PfJB1DcsiSVj9JHU65bOnxfYXoH3xl9Eabywv14TOXjsuKPLPMmcJMRaxK+sPN5DvDrMv+fYHjQ4/O2kUki0D312bt7819FiWiI2Ezt67h/YTc2qz+tnC7qW5zPULc/oJ9gVOuePuYSuxHcuJcEtBveveoX+G9bOO7lQZ+YLMfj6kfBHlw5y6qf2EUkU+qIotynfXQvuJRmMDyw7vhy1y2noo1s/WXdoYlpIY+7/4KZy/yviwai4i/VPka60uLydry4mCTmkAAAKpSURBVM368nJgWerAS7P/hHZAhHzY7/ZbUMyLe4tg5Uk1swH3HuT8jkX5UKo9YlSwyVM+PPUOXL5qEZesP7XrHnLskcpKr3rqc/uJZQIezRLWFiyzJmt/eJ9FbNiLWKdsOLe+2H8XCii0pJk/knNX2v8ldLTLqveovWpBm0I/FHwu7B92XZe4MdMxyU8CN8SOGNRKE0hI7m2/tUiNHR54mPI5obNL7rlrOwGJLUXEf2mS/o8433jzPYe1gbqH8mNWPL+Od3yUoJCQ8gZIHDA1JP9M4MP9l9KN/eT5giDCPRkTNOZuUG4mLmga+lGAJ7Wa4C67uGujA86S5zebZZd2twFuAohRv1zHi+3Qb5adMhpX5LejjY16gEuQbb9Wj3x8ORJK2E1wl6swwreTEnzHNIpdB1J38NcSxLj5I9zRTeqJi//58FUE6Xi6cYEn8/nKiNO8El4Y5LbdpsKXPD5hKkAYQetvLixJF8xlwbA5S8eT98/y8eaG2R7z62idTWYVv1NnWYa5loI3QyydS517WVbkww20yAZh+tfRhOkQaWbkLNtUFLw4paZjadI5y+uWVn4DwlRAO6s0bV9HE6YiO92mwlI7YdP2Xp6Ujiunw8tOP5+ayifwEQuDBdiFqciCmbKzvJWl7DBnTsfKbz/IBYS+y+Untd/h4SxTnh28U9fxW1kml5rj2WHoZrvXCYChzQuYJKs0OFk9fZvoTD0vU09pcPJ8qiEdfdtz6Q61Al5aQ3H7XejICCQpNNvJotlRR4h6uij5IUQ9ISrc8WJubkk3d3yinvwbbPgGw/ClaXPwKx+IRPoNlC2+/XUYBv/YgHtgGzbA5tuX63cH/4eEgg3MKaHDt2j/JwbHTEcAcYN90971/4BgF2yvzxH/2aEI7t/wb7hi4f8A/mFTnzwVx3M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 name="TextBox 31"/>
          <p:cNvSpPr txBox="1"/>
          <p:nvPr/>
        </p:nvSpPr>
        <p:spPr>
          <a:xfrm>
            <a:off x="457200" y="228600"/>
            <a:ext cx="8077200" cy="584775"/>
          </a:xfrm>
          <a:prstGeom prst="rect">
            <a:avLst/>
          </a:prstGeom>
          <a:noFill/>
        </p:spPr>
        <p:txBody>
          <a:bodyPr wrap="square" rtlCol="0">
            <a:spAutoFit/>
          </a:bodyPr>
          <a:lstStyle/>
          <a:p>
            <a:endParaRPr lang="en-US" sz="3200" b="1" dirty="0">
              <a:latin typeface="Times New Roman" panose="02020603050405020304" pitchFamily="18" charset="0"/>
              <a:cs typeface="Times New Roman" panose="02020603050405020304" pitchFamily="18" charset="0"/>
            </a:endParaRPr>
          </a:p>
        </p:txBody>
      </p:sp>
      <p:sp>
        <p:nvSpPr>
          <p:cNvPr id="17" name="Rectangle 16"/>
          <p:cNvSpPr/>
          <p:nvPr/>
        </p:nvSpPr>
        <p:spPr>
          <a:xfrm>
            <a:off x="434975" y="847447"/>
            <a:ext cx="8382000" cy="4031873"/>
          </a:xfrm>
          <a:prstGeom prst="rect">
            <a:avLst/>
          </a:prstGeom>
        </p:spPr>
        <p:txBody>
          <a:bodyPr wrap="square">
            <a:spAutoFit/>
          </a:bodyPr>
          <a:lstStyle/>
          <a:p>
            <a:pPr lvl="0"/>
            <a:endParaRPr lang="en-US" sz="2400" dirty="0" smtClean="0">
              <a:latin typeface="Times New Roman" panose="02020603050405020304" pitchFamily="18" charset="0"/>
              <a:cs typeface="Times New Roman" panose="02020603050405020304" pitchFamily="18" charset="0"/>
            </a:endParaRPr>
          </a:p>
          <a:p>
            <a:pPr lvl="0"/>
            <a:endParaRPr lang="en-US" sz="2400" dirty="0">
              <a:latin typeface="Times New Roman" panose="02020603050405020304" pitchFamily="18" charset="0"/>
              <a:cs typeface="Times New Roman" panose="02020603050405020304" pitchFamily="18" charset="0"/>
            </a:endParaRPr>
          </a:p>
          <a:p>
            <a:pPr lvl="0"/>
            <a:r>
              <a:rPr lang="en-US" sz="2400" i="1" dirty="0" smtClean="0">
                <a:latin typeface="Times New Roman" panose="02020603050405020304" pitchFamily="18" charset="0"/>
                <a:cs typeface="Times New Roman" panose="02020603050405020304" pitchFamily="18" charset="0"/>
              </a:rPr>
              <a:t>“The process by which evaluation influences change is messy and complex. Policy changes do not occur as a direct result of an evaluation question; rather a body of evaluation results, research, and other evidence influences policy and practice over time.”</a:t>
            </a:r>
          </a:p>
          <a:p>
            <a:pPr lvl="0"/>
            <a:endParaRPr lang="en-US" sz="2400" i="1" dirty="0" smtClean="0">
              <a:latin typeface="Times New Roman" panose="02020603050405020304" pitchFamily="18" charset="0"/>
              <a:cs typeface="Times New Roman" panose="02020603050405020304" pitchFamily="18" charset="0"/>
            </a:endParaRPr>
          </a:p>
          <a:p>
            <a:pPr lvl="1" algn="r"/>
            <a:endParaRPr lang="en-US" sz="1100" i="1" dirty="0" smtClean="0">
              <a:latin typeface="Times New Roman" panose="02020603050405020304" pitchFamily="18" charset="0"/>
              <a:cs typeface="Times New Roman" panose="02020603050405020304" pitchFamily="18" charset="0"/>
            </a:endParaRPr>
          </a:p>
          <a:p>
            <a:pPr lvl="1" algn="r"/>
            <a:endParaRPr lang="en-US" sz="1100" i="1" dirty="0">
              <a:latin typeface="Times New Roman" panose="02020603050405020304" pitchFamily="18" charset="0"/>
              <a:cs typeface="Times New Roman" panose="02020603050405020304" pitchFamily="18" charset="0"/>
            </a:endParaRPr>
          </a:p>
          <a:p>
            <a:pPr lvl="1" algn="r"/>
            <a:endParaRPr lang="en-US" sz="1100" i="1" dirty="0" smtClean="0">
              <a:latin typeface="Times New Roman" panose="02020603050405020304" pitchFamily="18" charset="0"/>
              <a:cs typeface="Times New Roman" panose="02020603050405020304" pitchFamily="18" charset="0"/>
            </a:endParaRPr>
          </a:p>
          <a:p>
            <a:pPr lvl="1" algn="r"/>
            <a:endParaRPr lang="en-US" sz="1100" i="1" dirty="0">
              <a:latin typeface="Times New Roman" panose="02020603050405020304" pitchFamily="18" charset="0"/>
              <a:cs typeface="Times New Roman" panose="02020603050405020304" pitchFamily="18" charset="0"/>
            </a:endParaRPr>
          </a:p>
          <a:p>
            <a:pPr lvl="1" algn="r"/>
            <a:endParaRPr lang="en-US" sz="1100" i="1" dirty="0" smtClean="0">
              <a:latin typeface="Times New Roman" panose="02020603050405020304" pitchFamily="18" charset="0"/>
              <a:cs typeface="Times New Roman" panose="02020603050405020304" pitchFamily="18" charset="0"/>
            </a:endParaRPr>
          </a:p>
          <a:p>
            <a:pPr lvl="1" algn="r"/>
            <a:endParaRPr lang="en-US" sz="1100" i="1" dirty="0">
              <a:latin typeface="Times New Roman" panose="02020603050405020304" pitchFamily="18" charset="0"/>
              <a:cs typeface="Times New Roman" panose="02020603050405020304" pitchFamily="18" charset="0"/>
            </a:endParaRPr>
          </a:p>
          <a:p>
            <a:pPr lvl="1" algn="r"/>
            <a:r>
              <a:rPr lang="en-US" sz="1100" i="1" dirty="0">
                <a:latin typeface="Times New Roman" panose="02020603050405020304" pitchFamily="18" charset="0"/>
                <a:cs typeface="Times New Roman" panose="02020603050405020304" pitchFamily="18" charset="0"/>
              </a:rPr>
              <a:t>GAO: Strategies to Facilitate Agencies’ Use of Evaluation in Program and Policy Making” </a:t>
            </a:r>
          </a:p>
          <a:p>
            <a:pPr algn="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57814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http://www.condo-smart.com/wp-content/uploads/2012/09/bigstock-Ask-Questions-Button.jpg"/>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616468">
            <a:off x="2729391" y="1260428"/>
            <a:ext cx="3485789" cy="3012047"/>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41956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data:image/png;base64,iVBORw0KGgoAAAANSUhEUgAAAN8AAADiCAMAAAD5w+JtAAABUFBMVEX////MAACaAACcAACeAAAAAAClAACpAACiAACtAAD5+fn39/eyAADw8PD8/Pzp6end3d26AADj4+PU1NTCAACwAADc3NzLzs6zh4f139/GAACzpKT46emukpLOAAC+MzPttbXwwMDQISGwdHTDw8O4uLhFRUXOExPSLCzroKD0yMjUQ0Pmioo+Pj6Ghob32trpzMyYmJgSEhIiIiIYGBhtbW3fcXG7u7vt1tZaWlq9DQ2vr6/mw8P20dF+fn6mX1+hoaFTU1PYWFjdsbEoKCjUn5/jhISgamq2R0d0dHQ0NDRCQkKuODioExO0ExPbrKyajY3PeHjXioqmHx+5U1PaysrVcXHQiorrqanMV1fTSkrFTEzPNTXJaGjCdnbl9va8KCi/UlKdUVHCe3u5j4+bdna7Pz+6ZWWmRkannp7IkpLNqamXgoKdIyPFuLjNcXGi8G14AAAgAElEQVR4nO2d+1/UOPfHCwy31l5oobPjM4vAdkAUhQGBYQdxBFFAEAXxtuyz7u6zd3X//9++56RJmubSGZBB9vXdqJjptE3e+SQnJ2kaLOvf8G/4fxW8c4cvnfMOgmc7ruv65whwmWtfdUTPdv04jqJyREI5i4ify/rv48C/4oSe48ah5zm2Z3uOA1raXvrJth16GCNQCiRikzMchx12g+BKA3qOH/re+vYh+QN/t/4kEYj+ST7TL7azM3KfF6wg9q8woO1GrrV13JuGvl5jJB/6+BdbAHhlFYRaF4fW9rEeorOwfXUBEa9srZc+Bw8VjK4mYKrelqEKdhz6Dq049p0rB4h48Werh2EdAK+cgmA5Qb3DAvX6pGA+E9vgFVMQ+73A2jroDK0NZGnrqikI6kWBdai1nGY4IyK0wSulIO3W1ay2YzMybl2pjt5xIz/r1g1wJSkUEh5sedAPXg0F0XIqlbMAzESZJzy8Kh094kXelgGvEE5mzCl4eDU6etqtlzRwCsgQC0ZE4S7Ein7xNph26zn1VLwhYygi7LsCHb1n+9jvlc4FZ0DMCLe/tBXFbj0Wu3WJrh0bJRzKE+arqGt/QTzs1oUB0Xno8iLmCUtfdLgE6oWut2AQT4cxQEMBolRJ17+cFYW2h916SSueiUwIxYTspl9sRJ9265nlNNJp0EyUujr6hZxtyWsRxescTiHU1dEv0tGneHw4q8fLcwySv/yfAVGVsPQFpiwIXuaUCXgG7QblIEHKhCLgAamil+lsk27dy6tXIJ4CJ1BqCAUJuZG5VFeNjtaPFTwNHTCY8ZBwUCVUAA8u1YrS0fpHM14HyukIzYClSxwugXqB600etMeTQIaHyT/6n7aaGgHpvOhl4EG3HlrrQ0Y8Ld2wEgZziFxEo4KX1Q/mB0RGPAFNA8cQRUadhKKClzJcot06HzEwPDNdu6AQKoAsre3uW1E6S90r40l8Rrox+sdAWAxY6rqCZK5FUk+UT1ZPpLjG4VREPaBSQ0tdnjZMvZaFkglPUk9UDcI1QLw2xv5AECAzY6MF5Al2VUHSrXuaEUMxHWAQJDmMXcvpWKggbxBd7OjTbn0rP1pX1JPoUDoNGye8lhGaFMyP6LsGiN26I07jSrZlQI9nhGOIYwphIeDBodeVjh7aHqjHu3VFPh0e6tNBAInbA/YKCnZjuIQdQ26WWtf4cnikanYWJECxDapN8GCdVNGLxfPcMFBnqfXycfU6xUNralRQ4SOPz0L3YgWEAZ+1Ls9SS3iSeirGCP4hwVhHBwUJ8zVUSBuGS6F/sQI6oV/JPf9Qa6dkWRS0fCCweUKlipoE7C01HLB1F8oXOwt9eTzKlyEKgLJ6Cl5KqFOwI8B1yM/F8kVuQ2p96RCmdPzyt5//+9/fdg4GRLwcn8pGwo23L168+P6796wRXhNq6MDgUK6GSnwNN7rYBgj3E58/U/l6h/5emK/i93Z1fuvHgQFaN781Bg43enS/gld61cr6K2qJxui1z3gYGsa0VAHXL5jPcyO/0SfjHRzlG3n1+2eE71tj3VmngO+PcrmrvKBmdHj4RkW6pLr1+uVQX56vb+Hi+dyFksQHI04l/2NYOY189mGK960MYU2MjKWACh9etv6yNw/YBf1cWb/jBc2JjRtgOU18dvQ/gndbwzD5LFVQxwdhO+ekdVk/gje0pT1za/Cakc8tfwUNb2RkXvflm7SKGvis//aK+nWFLydf30vt/R3/12K+0dHRN9oU/O9JL2Hg8072RQG7Wz9JSlw+GDdly6bd8H/m+gl8gPeWf2u7Pl+l5LlbpIYa+Bz/G1HArujXJ+CVenku3ThZjZi75AT/aacfl88Jk9VyyEywG34n8eFKfFZudvApp5/TRf1I9bzBbm/HzQ9Pvg4yvvfIhyvKxQx4eMBPgG+KAXh+8vzJVxErCyfYzvN5fpQkAcWwg7JoQS+6f0c+8XFKqfd79pWbtI4HuS21w0/7wOdG5XIU8kc+uHqyXC4nzV9GR0/ZhXbQfDA6wqu5E3zK8znRf375I6H62kFyLM6FdrN/J3yv2Vf+6hPwp1g2vbC2c+1ZVGvVW82yz7LghHigXm8B30qW/z/ej4y8ynBX3+f43OTD4NBvsUfvmwgGpqv9Q9r8ttk3/uqDgcGBjC/57dq3L3/f+X1n50eXZ7X89Q4Jv46OPuZ85T+ejY58x/nC5Eaer/wB/NB1ft/fhS6wm/rlfRdoRQ8GJT7mUfPL3fI3oyxMcL7oP6NCdYUrX47k+b4eHBg65N8+yBpgV/RrlHR8ll/O861q+b4ibNevK3y3i/kGXuv4utk/yL6nG31F+NwYQ5Q0f+KDPYnvOoYL4evrSv9e0vLZ4V/Y/oJaiwYDH6ARwFsGPssnNTvPNzgk8pUuUb/D7Ct/f3Dwt2+esLDPx7Mi33UWqjm+EZHvG0U/E18X/bOUr+919p3X+JWM29lg/Sx8o+fj64Z+62L97Hspfl35NTeldIF8AzJfX7f4/Ew/Mu2Su331hcA30jU+JmA3+3fK11vNn7B1rSt8bJSZ5+tm/075hAaYhsqPw3m+UQ1fTxu+EdH/jMEwDy4wvtUHfd3VryHqN1Ta8aX3nat/D4t8oxr9enp6zsDnrg8N/U2HF15cE/Xrbv+Qzlv/6csPOdJJIl4/R2W+Hgwi3/UiPki1kQ2Fo9p+d+unpN/Q0PFJqAAW10+Fr1C/XHCi5keBrxvjP1m/oY+fIvklqPlnXeKDUeZQt/WT+YZ2Pglj2DRMfsvb36hcP3vOz+eFzeelLvcP6yWZb+Dgr3IgpTNh7h/OzweDsPpPXdbPb/TKfAD4TTnKN0Lnxwuvn54TJq0Px6J+3aifC4p++IjnQS1XRz13neO151PsZ27+zMOdLFw/hDFX/fnHUumS+wf6VHP/P2XhYTGc+NLcv5+p//Nw4nG11my2WvUnx6Xcc9yu9w8Z4MDx/8RG6MY/F/hnZ+rf4+ZzDPVffvooP6fuun6CgIMDXyUZoBNvM/t5Dv9zRJ5fGlQe417C+F3iGxx8wOevLTv+NHZ+/3pEmh8Un1OXLrN/L+1Prk/S8AKG7/xxuBeXn13g+CGvX9/l9O/oyP+YfbktzO9aXpC8182/fA7fgMzX5fEfGb/z28dfQR39nk/Fh8l+N/W7rPmXH9ntIe+Qjfe8fuI0n37+rJgPRni68bu2+V2mfn6CfGMin35+kM4QmuYHvbD2Up0f1PN19flt+vyB6+cT/YbYswYj3yghLJjfDUx8mkUwXewfUgPat5OvnxlfsPr7iGl+XvP8gfPZOj5Fvu7P79IKenBevuzxbYx87zhf3CzSr3Rp+tEekDss0Z+4LIuZDS+u7Y/QMZKWjz8fs4NP70dH+fM/GKEfa/XTrSJs+N19/l4q9fLn0+HJ0ODAr8y+2FHteIQO4rV8/Pmm55/8OjLyODvnjwPN8xU9X1fXT6QGhj2R9hzn5eBw9pi53HxWyJc98HPc1yMjDfbRX31+TdZvwGBeuru+h/D1/Sl8O5kN2tzVP4bZLJOW79v7wn1v8QvtqPVkRMenXeTaff36ftOfGDZ/4esiRb4RDniky5jnrtb3tfrplkh2c/zOAI9PbM2Glm7S+omvadXzfdtw1LXFLsgnrc8S+eQVkt1fn1Uq/azM76IRbD0/0OtH59RgWPizukskdA6pfMMyn3YJbzfHf1kX/1ckTfB6ftRKs6nlGyV/4cd2lF/+Dndv1qnsRj5Rvu6uz+Jd/NflyM/qmueGSav+03D2UgcxrhjChPKl4dl2Wdwey/HLzfoDuoIX+OhFfvK1cQX2Zaz/hDH8k+ZqOQrJzqt+gIt6nu/jc0D2oMwKkhoJzdYv2awahq9qSTkmF/phjNNjP7EFvDcq2UUfDNazS+N3YX05A/z9l2azVkuSZLXWAroHB7k3O8ImXXJQ53ws7HwNF67idc1Wvf5kn+EN3/jELmoBn2kB/UXXTyuvn/Bu1cffPzxPw5P9A/auLeXL1ok/+3ZEDsc/pRd++PAyXUE/RtaXDx8IwdD60L7EF8uH7z/09iqAmPjQwPHHjx+HxLdXxvLvP+jefsBw7f3x8TF7DWKMvh/whd5/CN3qjsqnvn3E3626liPUI+JBdsqw+o5Vhie9oLNfDcOL5fP8wKvsFwIO5t7QUd4dEwiVd3PUN6wK5dtveBdcPckKTruxb+ITXkBq936VelhUT//+WF6+/QXv4ndftN0wdipGQN37cR2//qd998j4giPgRcFnvP9n2DsdACOv8lHhy70hJ7ZBNKMdEerf/jPVzuMGwTvnDu+ERB8cNyg7lR2DgPq3i3W11EhXhMf59ht2FIMDawiFjJTNMQTXj8pOw/j+tAgovj9d9BrnWPZqqvkNcRHveN0Gp9B1TXlMEU14NtkcnwTtFvhhVLazbqJPCyi954iGxiTicO4NeJHO9Pr0zoJXLofm/fldJLd1AzciHmhEwEJTiJPEqyiba7R9wX9sjO1bIGqX26Rh0KRebgeKhlVOImPuKKbjaAA98osNCtBICOJykrXBvjaA0h4GY9eEP7q9C9rh7S9YfjkKirOIXrsKSPHw20LLC4OgyOLdhAFwQAMo7q0xZtpfQ62cIt5BBV/tLzSRHhgJkFEFpHj4xoKLU7VegEeFqE+jOMpzGzuGGlq4g4gpDOrxZNuyv046BvLChx1inkJkcHyMptklURtFkgA9D81j6PKTyKU+Rr00SvDwrl4cQUd/3ClgW0SZTsHr45UT1SN+p5PiYdQVoiTnPviSCiDKJ+IFXj7qC0L6OU9GAdQS6iGFLZjk/ZcUvI/gcwYUj6pnc1IluymgKB9Wzrx6rs8kY0LSemo7cc2qfJQBCySUhUz30BK/04kn4h1XsHKa1LOznBNoLwxzAhL5SNszqydE7SiMnIaioLqDVkf7n2noFLz9dTsyqifgsZw7OQFT+RwuWaZewNWzMysDUayiVcXIaHZA64DQtL9bru15OOXWXj2ecz8U+UjrK1YvFoTEbqIc2Q3FyGg36GuzP9+AQqdWzqK2J6qXRW0UUOSD1idIpqgXi+rhXcFX0xgZw/6Kuo36pE0yJTpZPantyXhZd5HmHM5GPvbuq43GMwWPszKIdW0v7WmgskBHb1fUbd5MG2TKiAMGOs3miqBenFcvIw0yvCAnpFhBsfmlL5iK6mWSebm2R/DImkwAVF21s27fqtvAtXP1vAwvX+/0fIFkimT10j6CdJR2DEYm3wZ1hO0Qh0x0rO2RLcEU06JYmUBuhqGv8KltT6teGg3RVStLzraW0IyYP023vfB+oWkR1JNsPuniZT6terJ/xvGIqxZ5lZIOsHD76w42wKb3LOm7dVE92XKSqI/6SXxt1VOiYJOwiuYHvOfZvjyjy+PtLNj4jKpIPaVLoxCqfi4vA0/0rvOSiVFohrYbJVb1Y69Wws4RS3k6hndMTYura3CCeroeXlc/85UzKw6DeqSmgKtmL2TThuchlOCyqaSFtm1P65BQB0bDV6Sero+AtMDIxK40bZgjLGQUzlJ+PQJ2DPE51dPzqepJ3bqsHpaq5yaR15Cn7iVELaMGTpilRqcsPJtTJgip45OdMkPHIKpH7uqHZfXZhEJYEPpUOlDPLmtcatUp06kHOdfYF1k9rX8mqYdRdNXchY+9vVrENpB9+l8vs7+utD2tA6N06wxCb19E9WSXWlQvX6rgqsV2ZadXT1igo3hO7mLo1nUDIoN/phsX6PlifduT/TO5VAOcVWvIvzuur6+AMf9lnq63VORSFzllQr3T8FHJ2rY9NdnUVdvvVUJfB0G5aL/RbkAkT7so4wK9f2aWLN+ta0o1iiKrco5fsKa54GDBO59LLdQ7DV9bp0yvHou6OCezo8muidJ0pjgg0ncMReoxA6LykZU62ilPRT1dqYKrVrYrxlx3HI7pPKcpnU7UM/pncttTo3r1SAJRmH+Efa6w37Bjs0ttnvKUO28tX1uX2i8q1fyUxfnCQcMra1zqtlOe8qy7lq+tU1agnkNdNdHZPod6MFrvqFtv411r+/e2HUOhehiNfaii0E0Qr6TUe0C8l7T3wyXbaGSG8MBBL3aHfQd9B+REcuoQ/IcPwDppe3qn7Az+WXunTFUPo1hFnepCY6GxDn8W6H+NBfivghH2RYP8t77AI+kXVTuQ2l7BnKBZvbb+WTuX2uw3eX4UQF9BHhaH9EG3S2YfXZwxwDj+9Uk0zE7DH/AJ90U2pNPepc5Fi/wzs3oG/0ycioSOMFwlv9I9wV/pXsNowqOxGCW/9B3PjVdJNIE8fYZL3al/dhb11Mksz3Ni13GdMMC1ChE+8Q9DEnXyUdTZSaOxD1E/sh2voGq0nfL8HP9M75QZe14P0/I8K8aHVL4U9dKoC2d5Aa7mCDFqkyQLXOoi9ZRxgVfon+nVK2zyHZVq8XyqGU/fMcg3z5l/jX+mc8rOpJ52KrLtbHgnzl+HTplwc4N/dpYCbjOZdZb51M9ST5uO3j/TlmpBASuTWYHOdluiv37h6glOWXZzvX8mlaoVylG8q5f6d16WA/zhSOrZkePkC1h/R4dHwywq3JzcVkknjWbVXaklWv8sV6rVyYntCQgLEJ1Io4dv5iHjJLr9Bn5UQm+SRie28VUp1vN6k7Nvb9/enHuzkN6xOkHvsD15675NSG+Rz/Qo/sDZ8EmWzsSEh0zz5OaTGE3TmXeyC+i5vO7kq4bGP8u71PNTPeO438djy5ocT6M9PStQlTZJDA9sWdXbNNozPnPz3REtyvn0FAg35zws4Psz9Kye6zNTt1fwXcjvevht0h9wsHJKz4L0qljOc+S7KSglb5xEj364KV12WtWbML19EewJ8JEwB3wsuz2bVlg9ZR9mbqV8Wdh0MK2J3CG03fencqedVjx/sycfroMOt2ayz2T/xhdp/A1kMY29tm5K192u6pdC6PmEMli/yfm2x3nOfCGvKl/PHDSPykzuEL6guZA/1HPbt3R8WTo9PRPYyubS+ApUgvQOsxo+w1IIDV+uN5jnfOEkT/dmxco+AN/JqZQctL1XNMrOm7fcrSnptEkNnxOKwq+gNaR8UFkdI19DO6pr659ZjO+xLyBN3bcm+a1nboVMv5vv6LGKVaEsR/fpsceuyzQ/PaWbMM2pfNDgZoXPm2hPKV/Ptkfr56wll9TNSiaZ4D5o/DNpDQjje2EJfFBt3mR8h7x+rvxwn30/z0kf0xJ2eJ0++oFK9MqanZube0zv+w7ir2LLW6GopCiwL2J871j7m/Xh1Lm39PAKXDYrjQtYtK1/ltVPke+N/4rHhfa3YlXHKd96emSc873L7MusVU0jm2RnOqeHHSb9nJ3ebIacPFW1Mr6bVSuNvMY82ls0iVu0U9U5fwX+WVqDFzL7ucWRel4473hcx/fGn+B8f6cxsOAK3zvyqztOZlgSxIFx0lvcJAU7hV3tC5bUhJOVhOvfoklMFjh/bf2zBa6ff5jpt1LNGjjynUp826wRjVf8x7zwtxT9qmjC6DU9c2mSMf0uLbMJcFWYfj2vQmZfsDdgfIfyJNgZ/DOH10/fpvUTk7hN8jRF+eyTTD9a0NxInLD6eVoJM/1O6Pk2psP4jmiJ0gRT0/MGNOV8U1XGh5JRPrDCmN0qhEZDMqJG/4y71Ny+OKz93YY0ZogdSXMws+Xz+mk3WPtjfLz93TzJ6idrvY9JOozvBSYZOtRyvUnNzJGftT9ASe8wS9xPXj8t0omMj4/3TMn+usE/y8pAtS9vsQxJ9tOcz6zz9veWNbuJrH5yvgrnmzqlRG9IreL1k+AxmvnHtMhEvs00N0ek7jH7MkkqZ3q6PFlr8M+yMhD5aAxzeQNjr1O+zL5MMT/mvnMk8wn2hec2HRA0Mj4cPNDuIUytCpogbl96xql+ROlJzocNjiQzI4+2DP4ZP0nwzzzqN03gEdRwalbm4yF0uX4OrYtgX9ZF/2x88z4txkoPS4KMjahlpjUAOohwrkcKsySPvH4Se5LyCTkPTPYlN0vN9fOYf3aLOWObnE/2z05/4O1vweH2013P67dykpowXj/JKNA9zfH1VLh/JvKhjWR85HcYuGkxZuoV+GeCpdX4Z7eYT7XC+EJJPxzJML4Gr58N7p9NUR1PbTJa5/aFDJtph3SbjT/+8iwNH3bgov30XZLMeKae0T/L+6iqf7bFmsME5dsS6uf4+M3NF1jtiuzLa48emyOTEaJ9cUI6OlqxJhkL5ZvKCnGWVGx6AtoX+rBIUk/rn5FPYYF/tsVcz3ml/W3O379fqZLyK7IvsxZ1U1dIg6N9JiYBLZLKdmSdpMk9Zny3H3M+sim1m9lP/UKW0OifhYJ/lvHR+01S13l84YXMh5vy0EmCTD/qn900+Wd25p+hPaWlt3lEa+Wp5aTpbE5m+mE6ruSfaWfdtXzCPKfon22lBTpJMzd1kunH/TM+bXdu/+yoJx+mPOqfbVa4ecr7Z9vm+VSzf8bmHzP/zJtkfGl5364yPqfB9eOuruKf3dT4Z8AH6XA+TNJekfiuN2j9fGdxn17nn+nUa+efhYJ/ZrP2Nxmnaq14aVGL/lk2PThJE8/aX5yN/3yun+KfxXJXOn6f8Xm8n591Jf/MOJ9a6J9h61fty7azQo+kfNcF/yy7lnrJ2vHf66x+YmZy/llVmqNBJ47alx+YI6D4Z5gketfVqjxMKvLPQr1/Nkm5jiytfaET1us001WL+i+bmvHtO9LD5/wzZkzffv94hp1NPTXLZm6E4p/BxzmcOpzqyD8Tn2Sq/tkkbVtv/CMdXzqR7LIB4sqbrIDWeY4F+2KFgn9ms56j59CzKM2cz9ofd2Rk/wyzK/tnXhv/LJT9M5+1P9pFHVqc7ySzn/xxg2wHq5a/zvVrZHxh3j9jdve+xeaevnMYn3XI+QT/DDKCIB37Z/lVBKp/NukdEh3mOV+Y6Zc9Bqjmnc1ZSJbXTzfjg3S4feFucspHLent6hHlCyun7Gaqf0YKYSavXqjxz5z8c2jVPzv0046I+RWCf7biC8s05kWnew6T5fbTqV6nfFiMon3xaB8wNc+69Z6ZCtUPbk6RVf/M5eO//ONYk3/GH8HR+fnrj/n9oDogMwyV59JcZv37W4vhobNU5V3ZzARJ9n7a/q4fWYzvRPDPrs/hYyFanFMVx5+ls6TzaTq34VR6KOefgX54c+pfS0shCvwz4ZmllT2Nslz+2c2cWvuH/NE0ASd8M/f41avZSVZpyAk/2PxcP3u+51qW5llYGs3ScbLUZZda8a5Ds3/W2dN9+WGj/p064SF3lmzRApOzryKQ/bPMgGj52i8c0q4iiKWoYd2oEP2Mhbkdrg3X8X3OKoL2a7a7sopA9c9YOgb/rNNVBFmptltF8DlrQPQvy3aUjt6+KKWaPgn3JfVCnqyonjh7TE7IQORVBJ4vpSOrR5+ta9UrWKLQxj9TCthfbWLAI5l6NhyMDEJiAnZSx+9brZpreiurvvxwrRlo216abqvWTNSbd7TWxOyfqW3CutNPwpovqLcGB3Ydef1eVqo2nLBmtfr793z9GhD3Ibnp01DTsMNys1kLI/j6UeYz0HQkyfTqpXfU+meatjcNCS3Bv4fkGtIRhHBkt4nbNDipGYPTPHxd1XFox9AENG+5v38DCgg3goQ72k5kW7YdkHztwg2nF/v7l6Hmw1U25t52A7gD3Kbe379Ytjd2dzfgfNv1cZlJ4Ng4YvXQxuMF0lKInHrUVGj8M51FQ74yCmZZ0cZi/527vr8KJd+sWatri/3TTc+qPXr4MNmtW+Vl+LqFS+ascKn/Xgh8Td+9+6j/3i4Uw8bewzX/4fReE28OlWLRh5s+df0Irtqrg+2+c2e6tbZ4J3Lh+L16tLY2veHtTk8v1xeXWn75zvSd8vL09Jrnl0kunLari9v6Z2mbQD7/LvI5j0ilekiqZ/9GOa24Gx6Ud/9efy1IP98lhmC6f7EGdTAil8PXobUHSCH5HtTCYy7wP4rCe+ldrBh+LqKsETnQgvhTJ726fzFK4GeE6YZhmos1tVsX1TP7Z5JF8zBfmJV+rDd7Laiqq6tImWzAjxYm2yQJrmKbg1OWVvFaKJC1R/17FuRrsQm3uBsC7RIWSR1y4EHm73lwwZ4LNXUaC2gVCe4iATbee6T0pu3p9J7pt/EazwVcXxbannZteGf+mYtFCBURyn0ZCxfyWrcwm/jFMiabpHw1+LyLuSrjvUGEpUU4E4EDqI3LzkOUARnAXCDfore7uDiNh5fxqhpq29pAAvixFOOp0y5cuZGIfIs2FghUf8gPY7Iy70gwIGb/LG+waRVZDlzQ5BE0lv66jXz+nsj3tOVDXp6izgkmm9asmPDFjG8pJDURAta51LGepnwJflfDdmDjNTUfYncCuGgXb79aY3wO1uoNzEVePcX10vpnGscCM4rFuoTlmrYVF/nKyLfK+GqsdSIfJos5nfbxv4zvHjLUUwMMfMTu5/iapJ3Dj3sRpvEU6ydJo4VpBNOo3zJNpq667vnOW+Of6Zwl5EPpiJF5VK/X7yZY/Luo1xq2v1X8kbgO6gdf10OSbI1kwcW6FiEfZpXxhQ7Wz2D33tI0YU8UviXCN421gNTPWkJb+L0Qfjxq3q3Xo0L1OvfP7lC0/hB+3HHuLj+skfbns5w1sWyhN0Q97bXl5VXSJppgF1su1rV7CZy5i4W/lPLBzVEAtC+PfJB1DcsiSVj9JHU65bOnxfYXoH3xl9Eabywv14TOXjsuKPLPMmcJMRaxK+sPN5DvDrMv+fYHjQ4/O2kUki0D312bt7819FiWiI2Ezt67h/YTc2qz+tnC7qW5zPULc/oJ9gVOuePuYSuxHcuJcEtBveveoX+G9bOO7lQZ+YLMfj6kfBHlw5y6qf2EUkU+qIotynfXQvuJRmMDyw7vhy1y2noo1s/WXdoYlpIY+7/4KZy/yviwai4i/VPka60uLydry4mCTmkAAAKpSURBVM368nJgWerAS7P/hHZAhHzY7/ZbUMyLe4tg5Uk1swH3HuT8jkX5UKo9YlSwyVM+PPUOXL5qEZesP7XrHnLskcpKr3rqc/uJZQIezRLWFiyzJmt/eJ9FbNiLWKdsOLe+2H8XCii0pJk/knNX2v8ldLTLqveovWpBm0I/FHwu7B92XZe4MdMxyU8CN8SOGNRKE0hI7m2/tUiNHR54mPI5obNL7rlrOwGJLUXEf2mS/o8433jzPYe1gbqH8mNWPL+Od3yUoJCQ8gZIHDA1JP9M4MP9l9KN/eT5giDCPRkTNOZuUG4mLmga+lGAJ7Wa4C67uGujA86S5zebZZd2twFuAohRv1zHi+3Qb5adMhpX5LejjY16gEuQbb9Wj3x8ORJK2E1wl6swwreTEnzHNIpdB1J38NcSxLj5I9zRTeqJi//58FUE6Xi6cYEn8/nKiNO8El4Y5LbdpsKXPD5hKkAYQetvLixJF8xlwbA5S8eT98/y8eaG2R7z62idTWYVv1NnWYa5loI3QyydS517WVbkww20yAZh+tfRhOkQaWbkLNtUFLw4paZjadI5y+uWVn4DwlRAO6s0bV9HE6YiO92mwlI7YdP2Xp6Ujiunw8tOP5+ayifwEQuDBdiFqciCmbKzvJWl7DBnTsfKbz/IBYS+y+Untd/h4SxTnh28U9fxW1kml5rj2WHoZrvXCYChzQuYJKs0OFk9fZvoTD0vU09pcPJ8qiEdfdtz6Q61Al5aQ3H7XejICCQpNNvJotlRR4h6uij5IUQ9ISrc8WJubkk3d3yinvwbbPgGw/ClaXPwKx+IRPoNlC2+/XUYBv/YgHtgGzbA5tuX63cH/4eEgg3MKaHDt2j/JwbHTEcAcYN90971/4BgF2yvzxH/2aEI7t/wb7hi4f8A/mFTnzwVx3M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 name="TextBox 31"/>
          <p:cNvSpPr txBox="1"/>
          <p:nvPr/>
        </p:nvSpPr>
        <p:spPr>
          <a:xfrm>
            <a:off x="457200" y="533400"/>
            <a:ext cx="8077200" cy="646331"/>
          </a:xfrm>
          <a:prstGeom prst="rect">
            <a:avLst/>
          </a:prstGeom>
          <a:noFill/>
        </p:spPr>
        <p:txBody>
          <a:bodyPr wrap="square" rtlCol="0">
            <a:spAutoFit/>
          </a:bodyPr>
          <a:lstStyle/>
          <a:p>
            <a:pPr algn="ctr"/>
            <a:r>
              <a:rPr lang="en-US" sz="3600" b="1" dirty="0" smtClean="0">
                <a:latin typeface="Times New Roman" panose="02020603050405020304" pitchFamily="18" charset="0"/>
                <a:cs typeface="Times New Roman" panose="02020603050405020304" pitchFamily="18" charset="0"/>
              </a:rPr>
              <a:t>Agenda</a:t>
            </a:r>
            <a:endParaRPr lang="en-US" sz="3600" b="1" dirty="0">
              <a:latin typeface="Times New Roman" panose="02020603050405020304" pitchFamily="18" charset="0"/>
              <a:cs typeface="Times New Roman" panose="02020603050405020304" pitchFamily="18" charset="0"/>
            </a:endParaRPr>
          </a:p>
        </p:txBody>
      </p:sp>
      <p:sp>
        <p:nvSpPr>
          <p:cNvPr id="17" name="Rectangle 16"/>
          <p:cNvSpPr/>
          <p:nvPr/>
        </p:nvSpPr>
        <p:spPr>
          <a:xfrm>
            <a:off x="457200" y="1143000"/>
            <a:ext cx="8382000" cy="3893374"/>
          </a:xfrm>
          <a:prstGeom prst="rect">
            <a:avLst/>
          </a:prstGeom>
        </p:spPr>
        <p:txBody>
          <a:bodyPr wrap="square">
            <a:spAutoFit/>
          </a:bodyPr>
          <a:lstStyle/>
          <a:p>
            <a:pPr marL="514350" indent="-514350">
              <a:buFont typeface="Arial" panose="020B0604020202020204" pitchFamily="34" charset="0"/>
              <a:buChar char="•"/>
            </a:pPr>
            <a:r>
              <a:rPr lang="en-US" sz="1900" dirty="0" smtClean="0">
                <a:latin typeface="Times New Roman" panose="02020603050405020304" pitchFamily="18" charset="0"/>
                <a:cs typeface="Times New Roman" panose="02020603050405020304" pitchFamily="18" charset="0"/>
              </a:rPr>
              <a:t>Speaker Introduction</a:t>
            </a:r>
            <a:endParaRPr lang="en-US" sz="1900" dirty="0">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Char char="•"/>
            </a:pPr>
            <a:endParaRPr lang="en-US" sz="1900" dirty="0" smtClean="0">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Char char="•"/>
            </a:pPr>
            <a:r>
              <a:rPr lang="en-US" sz="1900" dirty="0" smtClean="0">
                <a:latin typeface="Times New Roman" panose="02020603050405020304" pitchFamily="18" charset="0"/>
                <a:cs typeface="Times New Roman" panose="02020603050405020304" pitchFamily="18" charset="0"/>
              </a:rPr>
              <a:t>Diplomatic Security Evaluation Program</a:t>
            </a:r>
          </a:p>
          <a:p>
            <a:pPr marL="514350" indent="-514350">
              <a:buFont typeface="Arial" panose="020B0604020202020204" pitchFamily="34" charset="0"/>
              <a:buChar char="•"/>
            </a:pPr>
            <a:endParaRPr lang="en-US" sz="1900" dirty="0" smtClean="0">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Char char="•"/>
            </a:pPr>
            <a:r>
              <a:rPr lang="en-US" sz="1900" dirty="0" smtClean="0">
                <a:latin typeface="Times New Roman" panose="02020603050405020304" pitchFamily="18" charset="0"/>
                <a:cs typeface="Times New Roman" panose="02020603050405020304" pitchFamily="18" charset="0"/>
              </a:rPr>
              <a:t>Understanding the Stakeholder</a:t>
            </a:r>
          </a:p>
          <a:p>
            <a:pPr marL="1200150" lvl="2" indent="-285750">
              <a:buFont typeface="Arial" panose="020B0604020202020204" pitchFamily="34" charset="0"/>
              <a:buChar char="•"/>
            </a:pPr>
            <a:r>
              <a:rPr lang="en-US" sz="1900" dirty="0" smtClean="0">
                <a:latin typeface="Times New Roman" panose="02020603050405020304" pitchFamily="18" charset="0"/>
                <a:cs typeface="Times New Roman" panose="02020603050405020304" pitchFamily="18" charset="0"/>
              </a:rPr>
              <a:t>Internal Evaluations</a:t>
            </a:r>
          </a:p>
          <a:p>
            <a:pPr marL="1200150" lvl="2" indent="-285750">
              <a:buFont typeface="Arial" panose="020B0604020202020204" pitchFamily="34" charset="0"/>
              <a:buChar char="•"/>
            </a:pPr>
            <a:r>
              <a:rPr lang="en-US" sz="1900" dirty="0">
                <a:latin typeface="Times New Roman" panose="02020603050405020304" pitchFamily="18" charset="0"/>
                <a:cs typeface="Times New Roman" panose="02020603050405020304" pitchFamily="18" charset="0"/>
              </a:rPr>
              <a:t>Brand Recognition</a:t>
            </a:r>
          </a:p>
          <a:p>
            <a:pPr marL="514350" indent="-514350">
              <a:buFont typeface="Arial" panose="020B0604020202020204" pitchFamily="34" charset="0"/>
              <a:buChar char="•"/>
            </a:pPr>
            <a:endParaRPr lang="en-US" sz="1900" dirty="0" smtClean="0">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Char char="•"/>
            </a:pPr>
            <a:r>
              <a:rPr lang="en-US" sz="1900" dirty="0" smtClean="0">
                <a:latin typeface="Times New Roman" panose="02020603050405020304" pitchFamily="18" charset="0"/>
                <a:cs typeface="Times New Roman" panose="02020603050405020304" pitchFamily="18" charset="0"/>
              </a:rPr>
              <a:t>Meaningful Evaluation Recommendations</a:t>
            </a:r>
            <a:endParaRPr lang="en-US" sz="1900" dirty="0">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Char char="•"/>
            </a:pPr>
            <a:endParaRPr lang="en-US" sz="1900" dirty="0" smtClean="0">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Char char="•"/>
            </a:pPr>
            <a:r>
              <a:rPr lang="en-US" sz="1900" dirty="0" smtClean="0">
                <a:latin typeface="Times New Roman" panose="02020603050405020304" pitchFamily="18" charset="0"/>
                <a:cs typeface="Times New Roman" panose="02020603050405020304" pitchFamily="18" charset="0"/>
              </a:rPr>
              <a:t>Video &amp; Discussion </a:t>
            </a:r>
          </a:p>
          <a:p>
            <a:pPr marL="514350" indent="-514350">
              <a:buFont typeface="Arial" panose="020B0604020202020204" pitchFamily="34" charset="0"/>
              <a:buChar char="•"/>
            </a:pPr>
            <a:endParaRPr lang="en-US" sz="1900" dirty="0" smtClean="0">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Char char="•"/>
            </a:pPr>
            <a:r>
              <a:rPr lang="en-US" sz="1900" dirty="0" smtClean="0">
                <a:latin typeface="Times New Roman" panose="02020603050405020304" pitchFamily="18" charset="0"/>
                <a:cs typeface="Times New Roman" panose="02020603050405020304" pitchFamily="18" charset="0"/>
              </a:rPr>
              <a:t>Questions</a:t>
            </a:r>
            <a:endParaRPr lang="en-US"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86235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data:image/png;base64,iVBORw0KGgoAAAANSUhEUgAAAN8AAADiCAMAAAD5w+JtAAABUFBMVEX////MAACaAACcAACeAAAAAAClAACpAACiAACtAAD5+fn39/eyAADw8PD8/Pzp6end3d26AADj4+PU1NTCAACwAADc3NzLzs6zh4f139/GAACzpKT46emukpLOAAC+MzPttbXwwMDQISGwdHTDw8O4uLhFRUXOExPSLCzroKD0yMjUQ0Pmioo+Pj6Ghob32trpzMyYmJgSEhIiIiIYGBhtbW3fcXG7u7vt1tZaWlq9DQ2vr6/mw8P20dF+fn6mX1+hoaFTU1PYWFjdsbEoKCjUn5/jhISgamq2R0d0dHQ0NDRCQkKuODioExO0ExPbrKyajY3PeHjXioqmHx+5U1PaysrVcXHQiorrqanMV1fTSkrFTEzPNTXJaGjCdnbl9va8KCi/UlKdUVHCe3u5j4+bdna7Pz+6ZWWmRkannp7IkpLNqamXgoKdIyPFuLjNcXGi8G14AAAgAElEQVR4nO2d+1/UOPfHCwy31l5oobPjM4vAdkAUhQGBYQdxBFFAEAXxtuyz7u6zd3X//9++56RJmubSGZBB9vXdqJjptE3e+SQnJ2kaLOvf8G/4fxW8c4cvnfMOgmc7ruv65whwmWtfdUTPdv04jqJyREI5i4ify/rv48C/4oSe48ah5zm2Z3uOA1raXvrJth16GCNQCiRikzMchx12g+BKA3qOH/re+vYh+QN/t/4kEYj+ST7TL7azM3KfF6wg9q8woO1GrrV13JuGvl5jJB/6+BdbAHhlFYRaF4fW9rEeorOwfXUBEa9srZc+Bw8VjK4mYKrelqEKdhz6Dq049p0rB4h48Werh2EdAK+cgmA5Qb3DAvX6pGA+E9vgFVMQ+73A2jroDK0NZGnrqikI6kWBdai1nGY4IyK0wSulIO3W1ay2YzMybl2pjt5xIz/r1g1wJSkUEh5sedAPXg0F0XIqlbMAzESZJzy8Kh094kXelgGvEE5mzCl4eDU6etqtlzRwCsgQC0ZE4S7Ein7xNph26zn1VLwhYygi7LsCHb1n+9jvlc4FZ0DMCLe/tBXFbj0Wu3WJrh0bJRzKE+arqGt/QTzs1oUB0Xno8iLmCUtfdLgE6oWut2AQT4cxQEMBolRJ17+cFYW2h916SSueiUwIxYTspl9sRJ9265nlNNJp0EyUujr6hZxtyWsRxescTiHU1dEv0tGneHw4q8fLcwySv/yfAVGVsPQFpiwIXuaUCXgG7QblIEHKhCLgAamil+lsk27dy6tXIJ4CJ1BqCAUJuZG5VFeNjtaPFTwNHTCY8ZBwUCVUAA8u1YrS0fpHM14HyukIzYClSxwugXqB600etMeTQIaHyT/6n7aaGgHpvOhl4EG3HlrrQ0Y8Ld2wEgZziFxEo4KX1Q/mB0RGPAFNA8cQRUadhKKClzJcot06HzEwPDNdu6AQKoAsre3uW1E6S90r40l8Rrox+sdAWAxY6rqCZK5FUk+UT1ZPpLjG4VREPaBSQ0tdnjZMvZaFkglPUk9UDcI1QLw2xv5AECAzY6MF5Al2VUHSrXuaEUMxHWAQJDmMXcvpWKggbxBd7OjTbn0rP1pX1JPoUDoNGye8lhGaFMyP6LsGiN26I07jSrZlQI9nhGOIYwphIeDBodeVjh7aHqjHu3VFPh0e6tNBAInbA/YKCnZjuIQdQ26WWtf4cnikanYWJECxDapN8GCdVNGLxfPcMFBnqfXycfU6xUNralRQ4SOPz0L3YgWEAZ+1Ls9SS3iSeirGCP4hwVhHBwUJ8zVUSBuGS6F/sQI6oV/JPf9Qa6dkWRS0fCCweUKlipoE7C01HLB1F8oXOwt9eTzKlyEKgLJ6Cl5KqFOwI8B1yM/F8kVuQ2p96RCmdPzyt5//+9/fdg4GRLwcn8pGwo23L168+P6796wRXhNq6MDgUK6GSnwNN7rYBgj3E58/U/l6h/5emK/i93Z1fuvHgQFaN781Bg43enS/gld61cr6K2qJxui1z3gYGsa0VAHXL5jPcyO/0SfjHRzlG3n1+2eE71tj3VmngO+PcrmrvKBmdHj4RkW6pLr1+uVQX56vb+Hi+dyFksQHI04l/2NYOY189mGK960MYU2MjKWACh9etv6yNw/YBf1cWb/jBc2JjRtgOU18dvQ/gndbwzD5LFVQxwdhO+ekdVk/gje0pT1za/Cakc8tfwUNb2RkXvflm7SKGvis//aK+nWFLydf30vt/R3/12K+0dHRN9oU/O9JL2Hg8072RQG7Wz9JSlw+GDdly6bd8H/m+gl8gPeWf2u7Pl+l5LlbpIYa+Bz/G1HArujXJ+CVenku3ThZjZi75AT/aacfl88Jk9VyyEywG34n8eFKfFZudvApp5/TRf1I9bzBbm/HzQ9Pvg4yvvfIhyvKxQx4eMBPgG+KAXh+8vzJVxErCyfYzvN5fpQkAcWwg7JoQS+6f0c+8XFKqfd79pWbtI4HuS21w0/7wOdG5XIU8kc+uHqyXC4nzV9GR0/ZhXbQfDA6wqu5E3zK8znRf375I6H62kFyLM6FdrN/J3yv2Vf+6hPwp1g2vbC2c+1ZVGvVW82yz7LghHigXm8B30qW/z/ej4y8ynBX3+f43OTD4NBvsUfvmwgGpqv9Q9r8ttk3/uqDgcGBjC/57dq3L3/f+X1n50eXZ7X89Q4Jv46OPuZ85T+ejY58x/nC5Eaer/wB/NB1ft/fhS6wm/rlfRdoRQ8GJT7mUfPL3fI3oyxMcL7oP6NCdYUrX47k+b4eHBg65N8+yBpgV/RrlHR8ll/O861q+b4ibNevK3y3i/kGXuv4utk/yL6nG31F+NwYQ5Q0f+KDPYnvOoYL4evrSv9e0vLZ4V/Y/oJaiwYDH6ARwFsGPssnNTvPNzgk8pUuUb/D7Ct/f3Dwt2+esLDPx7Mi33UWqjm+EZHvG0U/E18X/bOUr+919p3X+JWM29lg/Sx8o+fj64Z+62L97Hspfl35NTeldIF8AzJfX7f4/Ew/Mu2Su331hcA30jU+JmA3+3fK11vNn7B1rSt8bJSZ5+tm/075hAaYhsqPw3m+UQ1fTxu+EdH/jMEwDy4wvtUHfd3VryHqN1Ta8aX3nat/D4t8oxr9enp6zsDnrg8N/U2HF15cE/Xrbv+Qzlv/6csPOdJJIl4/R2W+Hgwi3/UiPki1kQ2Fo9p+d+unpN/Q0PFJqAAW10+Fr1C/XHCi5keBrxvjP1m/oY+fIvklqPlnXeKDUeZQt/WT+YZ2Pglj2DRMfsvb36hcP3vOz+eFzeelLvcP6yWZb+Dgr3IgpTNh7h/OzweDsPpPXdbPb/TKfAD4TTnKN0Lnxwuvn54TJq0Px6J+3aifC4p++IjnQS1XRz13neO151PsZ27+zMOdLFw/hDFX/fnHUumS+wf6VHP/P2XhYTGc+NLcv5+p//Nw4nG11my2WvUnx6Xcc9yu9w8Z4MDx/8RG6MY/F/hnZ+rf4+ZzDPVffvooP6fuun6CgIMDXyUZoBNvM/t5Dv9zRJ5fGlQe417C+F3iGxx8wOevLTv+NHZ+/3pEmh8Un1OXLrN/L+1Prk/S8AKG7/xxuBeXn13g+CGvX9/l9O/oyP+YfbktzO9aXpC8182/fA7fgMzX5fEfGb/z28dfQR39nk/Fh8l+N/W7rPmXH9ntIe+Qjfe8fuI0n37+rJgPRni68bu2+V2mfn6CfGMin35+kM4QmuYHvbD2Up0f1PN19flt+vyB6+cT/YbYswYj3yghLJjfDUx8mkUwXewfUgPat5OvnxlfsPr7iGl+XvP8gfPZOj5Fvu7P79IKenBevuzxbYx87zhf3CzSr3Rp+tEekDss0Z+4LIuZDS+u7Y/QMZKWjz8fs4NP70dH+fM/GKEfa/XTrSJs+N19/l4q9fLn0+HJ0ODAr8y+2FHteIQO4rV8/Pmm55/8OjLyODvnjwPN8xU9X1fXT6QGhj2R9hzn5eBw9pi53HxWyJc98HPc1yMjDfbRX31+TdZvwGBeuru+h/D1/Sl8O5kN2tzVP4bZLJOW79v7wn1v8QvtqPVkRMenXeTaff36ftOfGDZ/4esiRb4RDniky5jnrtb3tfrplkh2c/zOAI9PbM2Glm7S+omvadXzfdtw1LXFLsgnrc8S+eQVkt1fn1Uq/azM76IRbD0/0OtH59RgWPizukskdA6pfMMyn3YJbzfHf1kX/1ckTfB6ftRKs6nlGyV/4cd2lF/+Dndv1qnsRj5Rvu6uz+Jd/NflyM/qmueGSav+03D2UgcxrhjChPKl4dl2Wdwey/HLzfoDuoIX+OhFfvK1cQX2Zaz/hDH8k+ZqOQrJzqt+gIt6nu/jc0D2oMwKkhoJzdYv2awahq9qSTkmF/phjNNjP7EFvDcq2UUfDNazS+N3YX05A/z9l2azVkuSZLXWAroHB7k3O8ImXXJQ53ws7HwNF67idc1Wvf5kn+EN3/jELmoBn2kB/UXXTyuvn/Bu1cffPzxPw5P9A/auLeXL1ok/+3ZEDsc/pRd++PAyXUE/RtaXDx8IwdD60L7EF8uH7z/09iqAmPjQwPHHjx+HxLdXxvLvP+jefsBw7f3x8TF7DWKMvh/whd5/CN3qjsqnvn3E3626liPUI+JBdsqw+o5Vhie9oLNfDcOL5fP8wKvsFwIO5t7QUd4dEwiVd3PUN6wK5dtveBdcPckKTruxb+ITXkBq936VelhUT//+WF6+/QXv4ndftN0wdipGQN37cR2//qd998j4giPgRcFnvP9n2DsdACOv8lHhy70hJ7ZBNKMdEerf/jPVzuMGwTvnDu+ERB8cNyg7lR2DgPq3i3W11EhXhMf59ht2FIMDawiFjJTNMQTXj8pOw/j+tAgovj9d9BrnWPZqqvkNcRHveN0Gp9B1TXlMEU14NtkcnwTtFvhhVLazbqJPCyi954iGxiTicO4NeJHO9Pr0zoJXLofm/fldJLd1AzciHmhEwEJTiJPEqyiba7R9wX9sjO1bIGqX26Rh0KRebgeKhlVOImPuKKbjaAA98osNCtBICOJykrXBvjaA0h4GY9eEP7q9C9rh7S9YfjkKirOIXrsKSPHw20LLC4OgyOLdhAFwQAMo7q0xZtpfQ62cIt5BBV/tLzSRHhgJkFEFpHj4xoKLU7VegEeFqE+jOMpzGzuGGlq4g4gpDOrxZNuyv046BvLChx1inkJkcHyMptklURtFkgA9D81j6PKTyKU+Rr00SvDwrl4cQUd/3ClgW0SZTsHr45UT1SN+p5PiYdQVoiTnPviSCiDKJ+IFXj7qC0L6OU9GAdQS6iGFLZjk/ZcUvI/gcwYUj6pnc1IluymgKB9Wzrx6rs8kY0LSemo7cc2qfJQBCySUhUz30BK/04kn4h1XsHKa1LOznBNoLwxzAhL5SNszqydE7SiMnIaioLqDVkf7n2noFLz9dTsyqifgsZw7OQFT+RwuWaZewNWzMysDUayiVcXIaHZA64DQtL9bru15OOXWXj2ecz8U+UjrK1YvFoTEbqIc2Q3FyGg36GuzP9+AQqdWzqK2J6qXRW0UUOSD1idIpqgXi+rhXcFX0xgZw/6Kuo36pE0yJTpZPantyXhZd5HmHM5GPvbuq43GMwWPszKIdW0v7WmgskBHb1fUbd5MG2TKiAMGOs3miqBenFcvIw0yvCAnpFhBsfmlL5iK6mWSebm2R/DImkwAVF21s27fqtvAtXP1vAwvX+/0fIFkimT10j6CdJR2DEYm3wZ1hO0Qh0x0rO2RLcEU06JYmUBuhqGv8KltT6teGg3RVStLzraW0IyYP023vfB+oWkR1JNsPuniZT6terJ/xvGIqxZ5lZIOsHD76w42wKb3LOm7dVE92XKSqI/6SXxt1VOiYJOwiuYHvOfZvjyjy+PtLNj4jKpIPaVLoxCqfi4vA0/0rvOSiVFohrYbJVb1Y69Wws4RS3k6hndMTYura3CCeroeXlc/85UzKw6DeqSmgKtmL2TThuchlOCyqaSFtm1P65BQB0bDV6Sero+AtMDIxK40bZgjLGQUzlJ+PQJ2DPE51dPzqepJ3bqsHpaq5yaR15Cn7iVELaMGTpilRqcsPJtTJgip45OdMkPHIKpH7uqHZfXZhEJYEPpUOlDPLmtcatUp06kHOdfYF1k9rX8mqYdRdNXchY+9vVrENpB9+l8vs7+utD2tA6N06wxCb19E9WSXWlQvX6rgqsV2ZadXT1igo3hO7mLo1nUDIoN/phsX6PlifduT/TO5VAOcVWvIvzuur6+AMf9lnq63VORSFzllQr3T8FHJ2rY9NdnUVdvvVUJfB0G5aL/RbkAkT7so4wK9f2aWLN+ta0o1iiKrco5fsKa54GDBO59LLdQ7DV9bp0yvHou6OCezo8muidJ0pjgg0ncMReoxA6LykZU62ilPRT1dqYKrVrYrxlx3HI7pPKcpnU7UM/pncttTo3r1SAJRmH+Efa6w37Bjs0ttnvKUO28tX1uX2i8q1fyUxfnCQcMra1zqtlOe8qy7lq+tU1agnkNdNdHZPod6MFrvqFtv411r+/e2HUOhehiNfaii0E0Qr6TUe0C8l7T3wyXbaGSG8MBBL3aHfQd9B+REcuoQ/IcPwDppe3qn7Az+WXunTFUPo1hFnepCY6GxDn8W6H+NBfivghH2RYP8t77AI+kXVTuQ2l7BnKBZvbb+WTuX2uw3eX4UQF9BHhaH9EG3S2YfXZwxwDj+9Uk0zE7DH/AJ90U2pNPepc5Fi/wzs3oG/0ycioSOMFwlv9I9wV/pXsNowqOxGCW/9B3PjVdJNIE8fYZL3al/dhb11Mksz3Ni13GdMMC1ChE+8Q9DEnXyUdTZSaOxD1E/sh2voGq0nfL8HP9M75QZe14P0/I8K8aHVL4U9dKoC2d5Aa7mCDFqkyQLXOoi9ZRxgVfon+nVK2zyHZVq8XyqGU/fMcg3z5l/jX+mc8rOpJ52KrLtbHgnzl+HTplwc4N/dpYCbjOZdZb51M9ST5uO3j/TlmpBASuTWYHOdluiv37h6glOWXZzvX8mlaoVylG8q5f6d16WA/zhSOrZkePkC1h/R4dHwywq3JzcVkknjWbVXaklWv8sV6rVyYntCQgLEJ1Io4dv5iHjJLr9Bn5UQm+SRie28VUp1vN6k7Nvb9/enHuzkN6xOkHvsD15675NSG+Rz/Qo/sDZ8EmWzsSEh0zz5OaTGE3TmXeyC+i5vO7kq4bGP8u71PNTPeO438djy5ocT6M9PStQlTZJDA9sWdXbNNozPnPz3REtyvn0FAg35zws4Psz9Kye6zNTt1fwXcjvevht0h9wsHJKz4L0qljOc+S7KSglb5xEj364KV12WtWbML19EewJ8JEwB3wsuz2bVlg9ZR9mbqV8Wdh0MK2J3CG03fencqedVjx/sycfroMOt2ayz2T/xhdp/A1kMY29tm5K192u6pdC6PmEMli/yfm2x3nOfCGvKl/PHDSPykzuEL6guZA/1HPbt3R8WTo9PRPYyubS+ApUgvQOsxo+w1IIDV+uN5jnfOEkT/dmxco+AN/JqZQctL1XNMrOm7fcrSnptEkNnxOKwq+gNaR8UFkdI19DO6pr659ZjO+xLyBN3bcm+a1nboVMv5vv6LGKVaEsR/fpsceuyzQ/PaWbMM2pfNDgZoXPm2hPKV/Ptkfr56wll9TNSiaZ4D5o/DNpDQjje2EJfFBt3mR8h7x+rvxwn30/z0kf0xJ2eJ0++oFK9MqanZube0zv+w7ir2LLW6GopCiwL2J871j7m/Xh1Lm39PAKXDYrjQtYtK1/ltVPke+N/4rHhfa3YlXHKd96emSc873L7MusVU0jm2RnOqeHHSb9nJ3ebIacPFW1Mr6bVSuNvMY82ls0iVu0U9U5fwX+WVqDFzL7ucWRel4473hcx/fGn+B8f6cxsOAK3zvyqztOZlgSxIFx0lvcJAU7hV3tC5bUhJOVhOvfoklMFjh/bf2zBa6ff5jpt1LNGjjynUp826wRjVf8x7zwtxT9qmjC6DU9c2mSMf0uLbMJcFWYfj2vQmZfsDdgfIfyJNgZ/DOH10/fpvUTk7hN8jRF+eyTTD9a0NxInLD6eVoJM/1O6Pk2psP4jmiJ0gRT0/MGNOV8U1XGh5JRPrDCmN0qhEZDMqJG/4y71Ny+OKz93YY0ZogdSXMws+Xz+mk3WPtjfLz93TzJ6idrvY9JOozvBSYZOtRyvUnNzJGftT9ASe8wS9xPXj8t0omMj4/3TMn+usE/y8pAtS9vsQxJ9tOcz6zz9veWNbuJrH5yvgrnmzqlRG9IreL1k+AxmvnHtMhEvs00N0ek7jH7MkkqZ3q6PFlr8M+yMhD5aAxzeQNjr1O+zL5MMT/mvnMk8wn2hec2HRA0Mj4cPNDuIUytCpogbl96xql+ROlJzocNjiQzI4+2DP4ZP0nwzzzqN03gEdRwalbm4yF0uX4OrYtgX9ZF/2x88z4txkoPS4KMjahlpjUAOohwrkcKsySPvH4Se5LyCTkPTPYlN0vN9fOYf3aLOWObnE/2z05/4O1vweH2013P67dykpowXj/JKNA9zfH1VLh/JvKhjWR85HcYuGkxZuoV+GeCpdX4Z7eYT7XC+EJJPxzJML4Gr58N7p9NUR1PbTJa5/aFDJtph3SbjT/+8iwNH3bgov30XZLMeKae0T/L+6iqf7bFmsME5dsS6uf4+M3NF1jtiuzLa48emyOTEaJ9cUI6OlqxJhkL5ZvKCnGWVGx6AtoX+rBIUk/rn5FPYYF/tsVcz3ml/W3O379fqZLyK7IvsxZ1U1dIg6N9JiYBLZLKdmSdpMk9Zny3H3M+sim1m9lP/UKW0OifhYJ/lvHR+01S13l84YXMh5vy0EmCTD/qn900+Wd25p+hPaWlt3lEa+Wp5aTpbE5m+mE6ruSfaWfdtXzCPKfon22lBTpJMzd1kunH/TM+bXdu/+yoJx+mPOqfbVa4ecr7Z9vm+VSzf8bmHzP/zJtkfGl5364yPqfB9eOuruKf3dT4Z8AH6XA+TNJekfiuN2j9fGdxn17nn+nUa+efhYJ/ZrP2Nxmnaq14aVGL/lk2PThJE8/aX5yN/3yun+KfxXJXOn6f8Xm8n591Jf/MOJ9a6J9h61fty7azQo+kfNcF/yy7lnrJ2vHf66x+YmZy/llVmqNBJ47alx+YI6D4Z5gketfVqjxMKvLPQr1/Nkm5jiytfaET1us001WL+i+bmvHtO9LD5/wzZkzffv94hp1NPTXLZm6E4p/BxzmcOpzqyD8Tn2Sq/tkkbVtv/CMdXzqR7LIB4sqbrIDWeY4F+2KFgn9ms56j59CzKM2cz9ofd2Rk/wyzK/tnXhv/LJT9M5+1P9pFHVqc7ySzn/xxg2wHq5a/zvVrZHxh3j9jdve+xeaevnMYn3XI+QT/DDKCIB37Z/lVBKp/NukdEh3mOV+Y6Zc9Bqjmnc1ZSJbXTzfjg3S4feFucspHLent6hHlCyun7Gaqf0YKYSavXqjxz5z8c2jVPzv0046I+RWCf7biC8s05kWnew6T5fbTqV6nfFiMon3xaB8wNc+69Z6ZCtUPbk6RVf/M5eO//ONYk3/GH8HR+fnrj/n9oDogMwyV59JcZv37W4vhobNU5V3ZzARJ9n7a/q4fWYzvRPDPrs/hYyFanFMVx5+ls6TzaTq34VR6KOefgX54c+pfS0shCvwz4ZmllT2Nslz+2c2cWvuH/NE0ASd8M/f41avZSVZpyAk/2PxcP3u+51qW5llYGs3ScbLUZZda8a5Ds3/W2dN9+WGj/p064SF3lmzRApOzryKQ/bPMgGj52i8c0q4iiKWoYd2oEP2Mhbkdrg3X8X3OKoL2a7a7sopA9c9YOgb/rNNVBFmptltF8DlrQPQvy3aUjt6+KKWaPgn3JfVCnqyonjh7TE7IQORVBJ4vpSOrR5+ta9UrWKLQxj9TCthfbWLAI5l6NhyMDEJiAnZSx+9brZpreiurvvxwrRlo216abqvWTNSbd7TWxOyfqW3CutNPwpovqLcGB3Ydef1eVqo2nLBmtfr793z9GhD3Ibnp01DTsMNys1kLI/j6UeYz0HQkyfTqpXfU+meatjcNCS3Bv4fkGtIRhHBkt4nbNDipGYPTPHxd1XFox9AENG+5v38DCgg3goQ72k5kW7YdkHztwg2nF/v7l6Hmw1U25t52A7gD3Kbe379Ytjd2dzfgfNv1cZlJ4Ng4YvXQxuMF0lKInHrUVGj8M51FQ74yCmZZ0cZi/527vr8KJd+sWatri/3TTc+qPXr4MNmtW+Vl+LqFS+ascKn/Xgh8Td+9+6j/3i4Uw8bewzX/4fReE28OlWLRh5s+df0Irtqrg+2+c2e6tbZ4J3Lh+L16tLY2veHtTk8v1xeXWn75zvSd8vL09Jrnl0kunLari9v6Z2mbQD7/LvI5j0ilekiqZ/9GOa24Gx6Ud/9efy1IP98lhmC6f7EGdTAil8PXobUHSCH5HtTCYy7wP4rCe+ldrBh+LqKsETnQgvhTJ726fzFK4GeE6YZhmos1tVsX1TP7Z5JF8zBfmJV+rDd7Laiqq6tImWzAjxYm2yQJrmKbg1OWVvFaKJC1R/17FuRrsQm3uBsC7RIWSR1y4EHm73lwwZ4LNXUaC2gVCe4iATbee6T0pu3p9J7pt/EazwVcXxbannZteGf+mYtFCBURyn0ZCxfyWrcwm/jFMiabpHw1+LyLuSrjvUGEpUU4E4EDqI3LzkOUARnAXCDfore7uDiNh5fxqhpq29pAAvixFOOp0y5cuZGIfIs2FghUf8gPY7Iy70gwIGb/LG+waRVZDlzQ5BE0lv66jXz+nsj3tOVDXp6izgkmm9asmPDFjG8pJDURAta51LGepnwJflfDdmDjNTUfYncCuGgXb79aY3wO1uoNzEVePcX10vpnGscCM4rFuoTlmrYVF/nKyLfK+GqsdSIfJos5nfbxv4zvHjLUUwMMfMTu5/iapJ3Dj3sRpvEU6ydJo4VpBNOo3zJNpq667vnOW+Of6Zwl5EPpiJF5VK/X7yZY/Luo1xq2v1X8kbgO6gdf10OSbI1kwcW6FiEfZpXxhQ7Wz2D33tI0YU8UviXCN421gNTPWkJb+L0Qfjxq3q3Xo0L1OvfP7lC0/hB+3HHuLj+skfbns5w1sWyhN0Q97bXl5VXSJppgF1su1rV7CZy5i4W/lPLBzVEAtC+PfJB1DcsiSVj9JHU65bOnxfYXoH3xl9Eabywv14TOXjsuKPLPMmcJMRaxK+sPN5DvDrMv+fYHjQ4/O2kUki0D312bt7819FiWiI2Ezt67h/YTc2qz+tnC7qW5zPULc/oJ9gVOuePuYSuxHcuJcEtBveveoX+G9bOO7lQZ+YLMfj6kfBHlw5y6qf2EUkU+qIotynfXQvuJRmMDyw7vhy1y2noo1s/WXdoYlpIY+7/4KZy/yviwai4i/VPka60uLydry4mCTmkAAAKpSURBVM368nJgWerAS7P/hHZAhHzY7/ZbUMyLe4tg5Uk1swH3HuT8jkX5UKo9YlSwyVM+PPUOXL5qEZesP7XrHnLskcpKr3rqc/uJZQIezRLWFiyzJmt/eJ9FbNiLWKdsOLe+2H8XCii0pJk/knNX2v8ldLTLqveovWpBm0I/FHwu7B92XZe4MdMxyU8CN8SOGNRKE0hI7m2/tUiNHR54mPI5obNL7rlrOwGJLUXEf2mS/o8433jzPYe1gbqH8mNWPL+Od3yUoJCQ8gZIHDA1JP9M4MP9l9KN/eT5giDCPRkTNOZuUG4mLmga+lGAJ7Wa4C67uGujA86S5zebZZd2twFuAohRv1zHi+3Qb5adMhpX5LejjY16gEuQbb9Wj3x8ORJK2E1wl6swwreTEnzHNIpdB1J38NcSxLj5I9zRTeqJi//58FUE6Xi6cYEn8/nKiNO8El4Y5LbdpsKXPD5hKkAYQetvLixJF8xlwbA5S8eT98/y8eaG2R7z62idTWYVv1NnWYa5loI3QyydS517WVbkww20yAZh+tfRhOkQaWbkLNtUFLw4paZjadI5y+uWVn4DwlRAO6s0bV9HE6YiO92mwlI7YdP2Xp6Ujiunw8tOP5+ayifwEQuDBdiFqciCmbKzvJWl7DBnTsfKbz/IBYS+y+Untd/h4SxTnh28U9fxW1kml5rj2WHoZrvXCYChzQuYJKs0OFk9fZvoTD0vU09pcPJ8qiEdfdtz6Q61Al5aQ3H7XejICCQpNNvJotlRR4h6uij5IUQ9ISrc8WJubkk3d3yinvwbbPgGw/ClaXPwKx+IRPoNlC2+/XUYBv/YgHtgGzbA5tuX63cH/4eEgg3MKaHDt2j/JwbHTEcAcYN90971/4BgF2yvzxH/2aEI7t/wb7hi4f8A/mFTnzwVx3M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 name="TextBox 31"/>
          <p:cNvSpPr txBox="1"/>
          <p:nvPr/>
        </p:nvSpPr>
        <p:spPr>
          <a:xfrm>
            <a:off x="457200" y="558225"/>
            <a:ext cx="8077200" cy="584775"/>
          </a:xfrm>
          <a:prstGeom prst="rect">
            <a:avLst/>
          </a:prstGeom>
          <a:noFill/>
        </p:spPr>
        <p:txBody>
          <a:bodyPr wrap="square" rtlCol="0">
            <a:spAutoFit/>
          </a:bodyPr>
          <a:lstStyle/>
          <a:p>
            <a:pPr algn="ctr"/>
            <a:r>
              <a:rPr lang="en-US" sz="3200" b="1" dirty="0" smtClean="0">
                <a:latin typeface="Times New Roman" panose="02020603050405020304" pitchFamily="18" charset="0"/>
                <a:cs typeface="Times New Roman" panose="02020603050405020304" pitchFamily="18" charset="0"/>
              </a:rPr>
              <a:t>Speaker Introduction</a:t>
            </a:r>
            <a:endParaRPr lang="en-US" sz="3200" b="1" dirty="0">
              <a:latin typeface="Times New Roman" panose="02020603050405020304" pitchFamily="18" charset="0"/>
              <a:cs typeface="Times New Roman" panose="02020603050405020304" pitchFamily="18" charset="0"/>
            </a:endParaRPr>
          </a:p>
        </p:txBody>
      </p:sp>
      <p:sp>
        <p:nvSpPr>
          <p:cNvPr id="17" name="Rectangle 16"/>
          <p:cNvSpPr/>
          <p:nvPr/>
        </p:nvSpPr>
        <p:spPr>
          <a:xfrm>
            <a:off x="434975" y="847447"/>
            <a:ext cx="8382000" cy="4093428"/>
          </a:xfrm>
          <a:prstGeom prst="rect">
            <a:avLst/>
          </a:prstGeom>
        </p:spPr>
        <p:txBody>
          <a:bodyPr wrap="square">
            <a:spAutoFit/>
          </a:bodyPr>
          <a:lstStyle/>
          <a:p>
            <a:endParaRPr lang="en-US" sz="2000" dirty="0" smtClean="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Ms</a:t>
            </a:r>
            <a:r>
              <a:rPr lang="en-US" sz="2000" dirty="0">
                <a:latin typeface="Times New Roman" panose="02020603050405020304" pitchFamily="18" charset="0"/>
                <a:cs typeface="Times New Roman" panose="02020603050405020304" pitchFamily="18" charset="0"/>
              </a:rPr>
              <a:t>. Carimanda Baynard provides evaluation and strategic communications expertise to the Bureau of Diplomatic Security within the United States Department of State.  She has the responsibility for </a:t>
            </a:r>
            <a:r>
              <a:rPr lang="en-US" sz="2000" dirty="0" smtClean="0">
                <a:latin typeface="Times New Roman" panose="02020603050405020304" pitchFamily="18" charset="0"/>
                <a:cs typeface="Times New Roman" panose="02020603050405020304" pitchFamily="18" charset="0"/>
              </a:rPr>
              <a:t>monitoring and implementing program </a:t>
            </a:r>
            <a:r>
              <a:rPr lang="en-US" sz="2000" dirty="0">
                <a:latin typeface="Times New Roman" panose="02020603050405020304" pitchFamily="18" charset="0"/>
                <a:cs typeface="Times New Roman" panose="02020603050405020304" pitchFamily="18" charset="0"/>
              </a:rPr>
              <a:t>evaluations and ensuring strategic communication efforts align with the Bureau’s mission. </a:t>
            </a:r>
            <a:endParaRPr lang="en-US" sz="2000" dirty="0" smtClean="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smtClean="0">
                <a:latin typeface="Times New Roman" panose="02020603050405020304" pitchFamily="18" charset="0"/>
                <a:cs typeface="Times New Roman" panose="02020603050405020304" pitchFamily="18" charset="0"/>
              </a:rPr>
              <a:t>A </a:t>
            </a:r>
            <a:r>
              <a:rPr lang="en-US" sz="2000" dirty="0">
                <a:latin typeface="Times New Roman" panose="02020603050405020304" pitchFamily="18" charset="0"/>
                <a:cs typeface="Times New Roman" panose="02020603050405020304" pitchFamily="18" charset="0"/>
              </a:rPr>
              <a:t>graduate of the National Intelligence University, she obtained her Masters of Science degree in Strategic Intelligence, a Masters of Arts in Public Sociology from American University, and a Bachelor of Arts in Sociology from Washington College. She has a passion for crisis communications, strategic planning, and organizational evaluations designed to support national security efforts.  </a:t>
            </a:r>
          </a:p>
        </p:txBody>
      </p:sp>
    </p:spTree>
    <p:extLst>
      <p:ext uri="{BB962C8B-B14F-4D97-AF65-F5344CB8AC3E}">
        <p14:creationId xmlns:p14="http://schemas.microsoft.com/office/powerpoint/2010/main" val="22873890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data:image/png;base64,iVBORw0KGgoAAAANSUhEUgAAAN8AAADiCAMAAAD5w+JtAAABUFBMVEX////MAACaAACcAACeAAAAAAClAACpAACiAACtAAD5+fn39/eyAADw8PD8/Pzp6end3d26AADj4+PU1NTCAACwAADc3NzLzs6zh4f139/GAACzpKT46emukpLOAAC+MzPttbXwwMDQISGwdHTDw8O4uLhFRUXOExPSLCzroKD0yMjUQ0Pmioo+Pj6Ghob32trpzMyYmJgSEhIiIiIYGBhtbW3fcXG7u7vt1tZaWlq9DQ2vr6/mw8P20dF+fn6mX1+hoaFTU1PYWFjdsbEoKCjUn5/jhISgamq2R0d0dHQ0NDRCQkKuODioExO0ExPbrKyajY3PeHjXioqmHx+5U1PaysrVcXHQiorrqanMV1fTSkrFTEzPNTXJaGjCdnbl9va8KCi/UlKdUVHCe3u5j4+bdna7Pz+6ZWWmRkannp7IkpLNqamXgoKdIyPFuLjNcXGi8G14AAAgAElEQVR4nO2d+1/UOPfHCwy31l5oobPjM4vAdkAUhQGBYQdxBFFAEAXxtuyz7u6zd3X//9++56RJmubSGZBB9vXdqJjptE3e+SQnJ2kaLOvf8G/4fxW8c4cvnfMOgmc7ruv65whwmWtfdUTPdv04jqJyREI5i4ify/rv48C/4oSe48ah5zm2Z3uOA1raXvrJth16GCNQCiRikzMchx12g+BKA3qOH/re+vYh+QN/t/4kEYj+ST7TL7azM3KfF6wg9q8woO1GrrV13JuGvl5jJB/6+BdbAHhlFYRaF4fW9rEeorOwfXUBEa9srZc+Bw8VjK4mYKrelqEKdhz6Dq049p0rB4h48Werh2EdAK+cgmA5Qb3DAvX6pGA+E9vgFVMQ+73A2jroDK0NZGnrqikI6kWBdai1nGY4IyK0wSulIO3W1ay2YzMybl2pjt5xIz/r1g1wJSkUEh5sedAPXg0F0XIqlbMAzESZJzy8Kh094kXelgGvEE5mzCl4eDU6etqtlzRwCsgQC0ZE4S7Ein7xNph26zn1VLwhYygi7LsCHb1n+9jvlc4FZ0DMCLe/tBXFbj0Wu3WJrh0bJRzKE+arqGt/QTzs1oUB0Xno8iLmCUtfdLgE6oWut2AQT4cxQEMBolRJ17+cFYW2h916SSueiUwIxYTspl9sRJ9265nlNNJp0EyUujr6hZxtyWsRxescTiHU1dEv0tGneHw4q8fLcwySv/yfAVGVsPQFpiwIXuaUCXgG7QblIEHKhCLgAamil+lsk27dy6tXIJ4CJ1BqCAUJuZG5VFeNjtaPFTwNHTCY8ZBwUCVUAA8u1YrS0fpHM14HyukIzYClSxwugXqB600etMeTQIaHyT/6n7aaGgHpvOhl4EG3HlrrQ0Y8Ld2wEgZziFxEo4KX1Q/mB0RGPAFNA8cQRUadhKKClzJcot06HzEwPDNdu6AQKoAsre3uW1E6S90r40l8Rrox+sdAWAxY6rqCZK5FUk+UT1ZPpLjG4VREPaBSQ0tdnjZMvZaFkglPUk9UDcI1QLw2xv5AECAzY6MF5Al2VUHSrXuaEUMxHWAQJDmMXcvpWKggbxBd7OjTbn0rP1pX1JPoUDoNGye8lhGaFMyP6LsGiN26I07jSrZlQI9nhGOIYwphIeDBodeVjh7aHqjHu3VFPh0e6tNBAInbA/YKCnZjuIQdQ26WWtf4cnikanYWJECxDapN8GCdVNGLxfPcMFBnqfXycfU6xUNralRQ4SOPz0L3YgWEAZ+1Ls9SS3iSeirGCP4hwVhHBwUJ8zVUSBuGS6F/sQI6oV/JPf9Qa6dkWRS0fCCweUKlipoE7C01HLB1F8oXOwt9eTzKlyEKgLJ6Cl5KqFOwI8B1yM/F8kVuQ2p96RCmdPzyt5//+9/fdg4GRLwcn8pGwo23L168+P6796wRXhNq6MDgUK6GSnwNN7rYBgj3E58/U/l6h/5emK/i93Z1fuvHgQFaN781Bg43enS/gld61cr6K2qJxui1z3gYGsa0VAHXL5jPcyO/0SfjHRzlG3n1+2eE71tj3VmngO+PcrmrvKBmdHj4RkW6pLr1+uVQX56vb+Hi+dyFksQHI04l/2NYOY189mGK960MYU2MjKWACh9etv6yNw/YBf1cWb/jBc2JjRtgOU18dvQ/gndbwzD5LFVQxwdhO+ekdVk/gje0pT1za/Cakc8tfwUNb2RkXvflm7SKGvis//aK+nWFLydf30vt/R3/12K+0dHRN9oU/O9JL2Hg8072RQG7Wz9JSlw+GDdly6bd8H/m+gl8gPeWf2u7Pl+l5LlbpIYa+Bz/G1HArujXJ+CVenku3ThZjZi75AT/aacfl88Jk9VyyEywG34n8eFKfFZudvApp5/TRf1I9bzBbm/HzQ9Pvg4yvvfIhyvKxQx4eMBPgG+KAXh+8vzJVxErCyfYzvN5fpQkAcWwg7JoQS+6f0c+8XFKqfd79pWbtI4HuS21w0/7wOdG5XIU8kc+uHqyXC4nzV9GR0/ZhXbQfDA6wqu5E3zK8znRf375I6H62kFyLM6FdrN/J3yv2Vf+6hPwp1g2vbC2c+1ZVGvVW82yz7LghHigXm8B30qW/z/ej4y8ynBX3+f43OTD4NBvsUfvmwgGpqv9Q9r8ttk3/uqDgcGBjC/57dq3L3/f+X1n50eXZ7X89Q4Jv46OPuZ85T+ejY58x/nC5Eaer/wB/NB1ft/fhS6wm/rlfRdoRQ8GJT7mUfPL3fI3oyxMcL7oP6NCdYUrX47k+b4eHBg65N8+yBpgV/RrlHR8ll/O861q+b4ibNevK3y3i/kGXuv4utk/yL6nG31F+NwYQ5Q0f+KDPYnvOoYL4evrSv9e0vLZ4V/Y/oJaiwYDH6ARwFsGPssnNTvPNzgk8pUuUb/D7Ct/f3Dwt2+esLDPx7Mi33UWqjm+EZHvG0U/E18X/bOUr+919p3X+JWM29lg/Sx8o+fj64Z+62L97Hspfl35NTeldIF8AzJfX7f4/Ew/Mu2Su331hcA30jU+JmA3+3fK11vNn7B1rSt8bJSZ5+tm/075hAaYhsqPw3m+UQ1fTxu+EdH/jMEwDy4wvtUHfd3VryHqN1Ta8aX3nat/D4t8oxr9enp6zsDnrg8N/U2HF15cE/Xrbv+Qzlv/6csPOdJJIl4/R2W+Hgwi3/UiPki1kQ2Fo9p+d+unpN/Q0PFJqAAW10+Fr1C/XHCi5keBrxvjP1m/oY+fIvklqPlnXeKDUeZQt/WT+YZ2Pglj2DRMfsvb36hcP3vOz+eFzeelLvcP6yWZb+Dgr3IgpTNh7h/OzweDsPpPXdbPb/TKfAD4TTnKN0Lnxwuvn54TJq0Px6J+3aifC4p++IjnQS1XRz13neO151PsZ27+zMOdLFw/hDFX/fnHUumS+wf6VHP/P2XhYTGc+NLcv5+p//Nw4nG11my2WvUnx6Xcc9yu9w8Z4MDx/8RG6MY/F/hnZ+rf4+ZzDPVffvooP6fuun6CgIMDXyUZoBNvM/t5Dv9zRJ5fGlQe417C+F3iGxx8wOevLTv+NHZ+/3pEmh8Un1OXLrN/L+1Prk/S8AKG7/xxuBeXn13g+CGvX9/l9O/oyP+YfbktzO9aXpC8182/fA7fgMzX5fEfGb/z28dfQR39nk/Fh8l+N/W7rPmXH9ntIe+Qjfe8fuI0n37+rJgPRni68bu2+V2mfn6CfGMin35+kM4QmuYHvbD2Up0f1PN19flt+vyB6+cT/YbYswYj3yghLJjfDUx8mkUwXewfUgPat5OvnxlfsPr7iGl+XvP8gfPZOj5Fvu7P79IKenBevuzxbYx87zhf3CzSr3Rp+tEekDss0Z+4LIuZDS+u7Y/QMZKWjz8fs4NP70dH+fM/GKEfa/XTrSJs+N19/l4q9fLn0+HJ0ODAr8y+2FHteIQO4rV8/Pmm55/8OjLyODvnjwPN8xU9X1fXT6QGhj2R9hzn5eBw9pi53HxWyJc98HPc1yMjDfbRX31+TdZvwGBeuru+h/D1/Sl8O5kN2tzVP4bZLJOW79v7wn1v8QvtqPVkRMenXeTaff36ftOfGDZ/4esiRb4RDniky5jnrtb3tfrplkh2c/zOAI9PbM2Glm7S+omvadXzfdtw1LXFLsgnrc8S+eQVkt1fn1Uq/azM76IRbD0/0OtH59RgWPizukskdA6pfMMyn3YJbzfHf1kX/1ckTfB6ftRKs6nlGyV/4cd2lF/+Dndv1qnsRj5Rvu6uz+Jd/NflyM/qmueGSav+03D2UgcxrhjChPKl4dl2Wdwey/HLzfoDuoIX+OhFfvK1cQX2Zaz/hDH8k+ZqOQrJzqt+gIt6nu/jc0D2oMwKkhoJzdYv2awahq9qSTkmF/phjNNjP7EFvDcq2UUfDNazS+N3YX05A/z9l2azVkuSZLXWAroHB7k3O8ImXXJQ53ws7HwNF67idc1Wvf5kn+EN3/jELmoBn2kB/UXXTyuvn/Bu1cffPzxPw5P9A/auLeXL1ok/+3ZEDsc/pRd++PAyXUE/RtaXDx8IwdD60L7EF8uH7z/09iqAmPjQwPHHjx+HxLdXxvLvP+jefsBw7f3x8TF7DWKMvh/whd5/CN3qjsqnvn3E3626liPUI+JBdsqw+o5Vhie9oLNfDcOL5fP8wKvsFwIO5t7QUd4dEwiVd3PUN6wK5dtveBdcPckKTruxb+ITXkBq936VelhUT//+WF6+/QXv4ndftN0wdipGQN37cR2//qd998j4giPgRcFnvP9n2DsdACOv8lHhy70hJ7ZBNKMdEerf/jPVzuMGwTvnDu+ERB8cNyg7lR2DgPq3i3W11EhXhMf59ht2FIMDawiFjJTNMQTXj8pOw/j+tAgovj9d9BrnWPZqqvkNcRHveN0Gp9B1TXlMEU14NtkcnwTtFvhhVLazbqJPCyi954iGxiTicO4NeJHO9Pr0zoJXLofm/fldJLd1AzciHmhEwEJTiJPEqyiba7R9wX9sjO1bIGqX26Rh0KRebgeKhlVOImPuKKbjaAA98osNCtBICOJykrXBvjaA0h4GY9eEP7q9C9rh7S9YfjkKirOIXrsKSPHw20LLC4OgyOLdhAFwQAMo7q0xZtpfQ62cIt5BBV/tLzSRHhgJkFEFpHj4xoKLU7VegEeFqE+jOMpzGzuGGlq4g4gpDOrxZNuyv046BvLChx1inkJkcHyMptklURtFkgA9D81j6PKTyKU+Rr00SvDwrl4cQUd/3ClgW0SZTsHr45UT1SN+p5PiYdQVoiTnPviSCiDKJ+IFXj7qC0L6OU9GAdQS6iGFLZjk/ZcUvI/gcwYUj6pnc1IluymgKB9Wzrx6rs8kY0LSemo7cc2qfJQBCySUhUz30BK/04kn4h1XsHKa1LOznBNoLwxzAhL5SNszqydE7SiMnIaioLqDVkf7n2noFLz9dTsyqifgsZw7OQFT+RwuWaZewNWzMysDUayiVcXIaHZA64DQtL9bru15OOXWXj2ecz8U+UjrK1YvFoTEbqIc2Q3FyGg36GuzP9+AQqdWzqK2J6qXRW0UUOSD1idIpqgXi+rhXcFX0xgZw/6Kuo36pE0yJTpZPantyXhZd5HmHM5GPvbuq43GMwWPszKIdW0v7WmgskBHb1fUbd5MG2TKiAMGOs3miqBenFcvIw0yvCAnpFhBsfmlL5iK6mWSebm2R/DImkwAVF21s27fqtvAtXP1vAwvX+/0fIFkimT10j6CdJR2DEYm3wZ1hO0Qh0x0rO2RLcEU06JYmUBuhqGv8KltT6teGg3RVStLzraW0IyYP023vfB+oWkR1JNsPuniZT6terJ/xvGIqxZ5lZIOsHD76w42wKb3LOm7dVE92XKSqI/6SXxt1VOiYJOwiuYHvOfZvjyjy+PtLNj4jKpIPaVLoxCqfi4vA0/0rvOSiVFohrYbJVb1Y69Wws4RS3k6hndMTYura3CCeroeXlc/85UzKw6DeqSmgKtmL2TThuchlOCyqaSFtm1P65BQB0bDV6Sero+AtMDIxK40bZgjLGQUzlJ+PQJ2DPE51dPzqepJ3bqsHpaq5yaR15Cn7iVELaMGTpilRqcsPJtTJgip45OdMkPHIKpH7uqHZfXZhEJYEPpUOlDPLmtcatUp06kHOdfYF1k9rX8mqYdRdNXchY+9vVrENpB9+l8vs7+utD2tA6N06wxCb19E9WSXWlQvX6rgqsV2ZadXT1igo3hO7mLo1nUDIoN/phsX6PlifduT/TO5VAOcVWvIvzuur6+AMf9lnq63VORSFzllQr3T8FHJ2rY9NdnUVdvvVUJfB0G5aL/RbkAkT7so4wK9f2aWLN+ta0o1iiKrco5fsKa54GDBO59LLdQ7DV9bp0yvHou6OCezo8muidJ0pjgg0ncMReoxA6LykZU62ilPRT1dqYKrVrYrxlx3HI7pPKcpnU7UM/pncttTo3r1SAJRmH+Efa6w37Bjs0ttnvKUO28tX1uX2i8q1fyUxfnCQcMra1zqtlOe8qy7lq+tU1agnkNdNdHZPod6MFrvqFtv411r+/e2HUOhehiNfaii0E0Qr6TUe0C8l7T3wyXbaGSG8MBBL3aHfQd9B+REcuoQ/IcPwDppe3qn7Az+WXunTFUPo1hFnepCY6GxDn8W6H+NBfivghH2RYP8t77AI+kXVTuQ2l7BnKBZvbb+WTuX2uw3eX4UQF9BHhaH9EG3S2YfXZwxwDj+9Uk0zE7DH/AJ90U2pNPepc5Fi/wzs3oG/0ycioSOMFwlv9I9wV/pXsNowqOxGCW/9B3PjVdJNIE8fYZL3al/dhb11Mksz3Ni13GdMMC1ChE+8Q9DEnXyUdTZSaOxD1E/sh2voGq0nfL8HP9M75QZe14P0/I8K8aHVL4U9dKoC2d5Aa7mCDFqkyQLXOoi9ZRxgVfon+nVK2zyHZVq8XyqGU/fMcg3z5l/jX+mc8rOpJ52KrLtbHgnzl+HTplwc4N/dpYCbjOZdZb51M9ST5uO3j/TlmpBASuTWYHOdluiv37h6glOWXZzvX8mlaoVylG8q5f6d16WA/zhSOrZkePkC1h/R4dHwywq3JzcVkknjWbVXaklWv8sV6rVyYntCQgLEJ1Io4dv5iHjJLr9Bn5UQm+SRie28VUp1vN6k7Nvb9/enHuzkN6xOkHvsD15675NSG+Rz/Qo/sDZ8EmWzsSEh0zz5OaTGE3TmXeyC+i5vO7kq4bGP8u71PNTPeO438djy5ocT6M9PStQlTZJDA9sWdXbNNozPnPz3REtyvn0FAg35zws4Psz9Kye6zNTt1fwXcjvevht0h9wsHJKz4L0qljOc+S7KSglb5xEj364KV12WtWbML19EewJ8JEwB3wsuz2bVlg9ZR9mbqV8Wdh0MK2J3CG03fencqedVjx/sycfroMOt2ayz2T/xhdp/A1kMY29tm5K192u6pdC6PmEMli/yfm2x3nOfCGvKl/PHDSPykzuEL6guZA/1HPbt3R8WTo9PRPYyubS+ApUgvQOsxo+w1IIDV+uN5jnfOEkT/dmxco+AN/JqZQctL1XNMrOm7fcrSnptEkNnxOKwq+gNaR8UFkdI19DO6pr659ZjO+xLyBN3bcm+a1nboVMv5vv6LGKVaEsR/fpsceuyzQ/PaWbMM2pfNDgZoXPm2hPKV/Ptkfr56wll9TNSiaZ4D5o/DNpDQjje2EJfFBt3mR8h7x+rvxwn30/z0kf0xJ2eJ0++oFK9MqanZube0zv+w7ir2LLW6GopCiwL2J871j7m/Xh1Lm39PAKXDYrjQtYtK1/ltVPke+N/4rHhfa3YlXHKd96emSc873L7MusVU0jm2RnOqeHHSb9nJ3ebIacPFW1Mr6bVSuNvMY82ls0iVu0U9U5fwX+WVqDFzL7ucWRel4473hcx/fGn+B8f6cxsOAK3zvyqztOZlgSxIFx0lvcJAU7hV3tC5bUhJOVhOvfoklMFjh/bf2zBa6ff5jpt1LNGjjynUp826wRjVf8x7zwtxT9qmjC6DU9c2mSMf0uLbMJcFWYfj2vQmZfsDdgfIfyJNgZ/DOH10/fpvUTk7hN8jRF+eyTTD9a0NxInLD6eVoJM/1O6Pk2psP4jmiJ0gRT0/MGNOV8U1XGh5JRPrDCmN0qhEZDMqJG/4y71Ny+OKz93YY0ZogdSXMws+Xz+mk3WPtjfLz93TzJ6idrvY9JOozvBSYZOtRyvUnNzJGftT9ASe8wS9xPXj8t0omMj4/3TMn+usE/y8pAtS9vsQxJ9tOcz6zz9veWNbuJrH5yvgrnmzqlRG9IreL1k+AxmvnHtMhEvs00N0ek7jH7MkkqZ3q6PFlr8M+yMhD5aAxzeQNjr1O+zL5MMT/mvnMk8wn2hec2HRA0Mj4cPNDuIUytCpogbl96xql+ROlJzocNjiQzI4+2DP4ZP0nwzzzqN03gEdRwalbm4yF0uX4OrYtgX9ZF/2x88z4txkoPS4KMjahlpjUAOohwrkcKsySPvH4Se5LyCTkPTPYlN0vN9fOYf3aLOWObnE/2z05/4O1vweH2013P67dykpowXj/JKNA9zfH1VLh/JvKhjWR85HcYuGkxZuoV+GeCpdX4Z7eYT7XC+EJJPxzJML4Gr58N7p9NUR1PbTJa5/aFDJtph3SbjT/+8iwNH3bgov30XZLMeKae0T/L+6iqf7bFmsME5dsS6uf4+M3NF1jtiuzLa48emyOTEaJ9cUI6OlqxJhkL5ZvKCnGWVGx6AtoX+rBIUk/rn5FPYYF/tsVcz3ml/W3O379fqZLyK7IvsxZ1U1dIg6N9JiYBLZLKdmSdpMk9Zny3H3M+sim1m9lP/UKW0OifhYJ/lvHR+01S13l84YXMh5vy0EmCTD/qn900+Wd25p+hPaWlt3lEa+Wp5aTpbE5m+mE6ruSfaWfdtXzCPKfon22lBTpJMzd1kunH/TM+bXdu/+yoJx+mPOqfbVa4ecr7Z9vm+VSzf8bmHzP/zJtkfGl5364yPqfB9eOuruKf3dT4Z8AH6XA+TNJekfiuN2j9fGdxn17nn+nUa+efhYJ/ZrP2Nxmnaq14aVGL/lk2PThJE8/aX5yN/3yun+KfxXJXOn6f8Xm8n591Jf/MOJ9a6J9h61fty7azQo+kfNcF/yy7lnrJ2vHf66x+YmZy/llVmqNBJ47alx+YI6D4Z5gketfVqjxMKvLPQr1/Nkm5jiytfaET1us001WL+i+bmvHtO9LD5/wzZkzffv94hp1NPTXLZm6E4p/BxzmcOpzqyD8Tn2Sq/tkkbVtv/CMdXzqR7LIB4sqbrIDWeY4F+2KFgn9ms56j59CzKM2cz9ofd2Rk/wyzK/tnXhv/LJT9M5+1P9pFHVqc7ySzn/xxg2wHq5a/zvVrZHxh3j9jdve+xeaevnMYn3XI+QT/DDKCIB37Z/lVBKp/NukdEh3mOV+Y6Zc9Bqjmnc1ZSJbXTzfjg3S4feFucspHLent6hHlCyun7Gaqf0YKYSavXqjxz5z8c2jVPzv0046I+RWCf7biC8s05kWnew6T5fbTqV6nfFiMon3xaB8wNc+69Z6ZCtUPbk6RVf/M5eO//ONYk3/GH8HR+fnrj/n9oDogMwyV59JcZv37W4vhobNU5V3ZzARJ9n7a/q4fWYzvRPDPrs/hYyFanFMVx5+ls6TzaTq34VR6KOefgX54c+pfS0shCvwz4ZmllT2Nslz+2c2cWvuH/NE0ASd8M/f41avZSVZpyAk/2PxcP3u+51qW5llYGs3ScbLUZZda8a5Ds3/W2dN9+WGj/p064SF3lmzRApOzryKQ/bPMgGj52i8c0q4iiKWoYd2oEP2Mhbkdrg3X8X3OKoL2a7a7sopA9c9YOgb/rNNVBFmptltF8DlrQPQvy3aUjt6+KKWaPgn3JfVCnqyonjh7TE7IQORVBJ4vpSOrR5+ta9UrWKLQxj9TCthfbWLAI5l6NhyMDEJiAnZSx+9brZpreiurvvxwrRlo216abqvWTNSbd7TWxOyfqW3CutNPwpovqLcGB3Ydef1eVqo2nLBmtfr793z9GhD3Ibnp01DTsMNys1kLI/j6UeYz0HQkyfTqpXfU+meatjcNCS3Bv4fkGtIRhHBkt4nbNDipGYPTPHxd1XFox9AENG+5v38DCgg3goQ72k5kW7YdkHztwg2nF/v7l6Hmw1U25t52A7gD3Kbe379Ytjd2dzfgfNv1cZlJ4Ng4YvXQxuMF0lKInHrUVGj8M51FQ74yCmZZ0cZi/527vr8KJd+sWatri/3TTc+qPXr4MNmtW+Vl+LqFS+ascKn/Xgh8Td+9+6j/3i4Uw8bewzX/4fReE28OlWLRh5s+df0Irtqrg+2+c2e6tbZ4J3Lh+L16tLY2veHtTk8v1xeXWn75zvSd8vL09Jrnl0kunLari9v6Z2mbQD7/LvI5j0ilekiqZ/9GOa24Gx6Ud/9efy1IP98lhmC6f7EGdTAil8PXobUHSCH5HtTCYy7wP4rCe+ldrBh+LqKsETnQgvhTJ726fzFK4GeE6YZhmos1tVsX1TP7Z5JF8zBfmJV+rDd7Laiqq6tImWzAjxYm2yQJrmKbg1OWVvFaKJC1R/17FuRrsQm3uBsC7RIWSR1y4EHm73lwwZ4LNXUaC2gVCe4iATbee6T0pu3p9J7pt/EazwVcXxbannZteGf+mYtFCBURyn0ZCxfyWrcwm/jFMiabpHw1+LyLuSrjvUGEpUU4E4EDqI3LzkOUARnAXCDfore7uDiNh5fxqhpq29pAAvixFOOp0y5cuZGIfIs2FghUf8gPY7Iy70gwIGb/LG+waRVZDlzQ5BE0lv66jXz+nsj3tOVDXp6izgkmm9asmPDFjG8pJDURAta51LGepnwJflfDdmDjNTUfYncCuGgXb79aY3wO1uoNzEVePcX10vpnGscCM4rFuoTlmrYVF/nKyLfK+GqsdSIfJos5nfbxv4zvHjLUUwMMfMTu5/iapJ3Dj3sRpvEU6ydJo4VpBNOo3zJNpq667vnOW+Of6Zwl5EPpiJF5VK/X7yZY/Luo1xq2v1X8kbgO6gdf10OSbI1kwcW6FiEfZpXxhQ7Wz2D33tI0YU8UviXCN421gNTPWkJb+L0Qfjxq3q3Xo0L1OvfP7lC0/hB+3HHuLj+skfbns5w1sWyhN0Q97bXl5VXSJppgF1su1rV7CZy5i4W/lPLBzVEAtC+PfJB1DcsiSVj9JHU65bOnxfYXoH3xl9Eabywv14TOXjsuKPLPMmcJMRaxK+sPN5DvDrMv+fYHjQ4/O2kUki0D312bt7819FiWiI2Ezt67h/YTc2qz+tnC7qW5zPULc/oJ9gVOuePuYSuxHcuJcEtBveveoX+G9bOO7lQZ+YLMfj6kfBHlw5y6qf2EUkU+qIotynfXQvuJRmMDyw7vhy1y2noo1s/WXdoYlpIY+7/4KZy/yviwai4i/VPka60uLydry4mCTmkAAAKpSURBVM368nJgWerAS7P/hHZAhHzY7/ZbUMyLe4tg5Uk1swH3HuT8jkX5UKo9YlSwyVM+PPUOXL5qEZesP7XrHnLskcpKr3rqc/uJZQIezRLWFiyzJmt/eJ9FbNiLWKdsOLe+2H8XCii0pJk/knNX2v8ldLTLqveovWpBm0I/FHwu7B92XZe4MdMxyU8CN8SOGNRKE0hI7m2/tUiNHR54mPI5obNL7rlrOwGJLUXEf2mS/o8433jzPYe1gbqH8mNWPL+Od3yUoJCQ8gZIHDA1JP9M4MP9l9KN/eT5giDCPRkTNOZuUG4mLmga+lGAJ7Wa4C67uGujA86S5zebZZd2twFuAohRv1zHi+3Qb5adMhpX5LejjY16gEuQbb9Wj3x8ORJK2E1wl6swwreTEnzHNIpdB1J38NcSxLj5I9zRTeqJi//58FUE6Xi6cYEn8/nKiNO8El4Y5LbdpsKXPD5hKkAYQetvLixJF8xlwbA5S8eT98/y8eaG2R7z62idTWYVv1NnWYa5loI3QyydS517WVbkww20yAZh+tfRhOkQaWbkLNtUFLw4paZjadI5y+uWVn4DwlRAO6s0bV9HE6YiO92mwlI7YdP2Xp6Ujiunw8tOP5+ayifwEQuDBdiFqciCmbKzvJWl7DBnTsfKbz/IBYS+y+Untd/h4SxTnh28U9fxW1kml5rj2WHoZrvXCYChzQuYJKs0OFk9fZvoTD0vU09pcPJ8qiEdfdtz6Q61Al5aQ3H7XejICCQpNNvJotlRR4h6uij5IUQ9ISrc8WJubkk3d3yinvwbbPgGw/ClaXPwKx+IRPoNlC2+/XUYBv/YgHtgGzbA5tuX63cH/4eEgg3MKaHDt2j/JwbHTEcAcYN90971/4BgF2yvzxH/2aEI7t/wb7hi4f8A/mFTnzwVx3M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 name="TextBox 31"/>
          <p:cNvSpPr txBox="1"/>
          <p:nvPr/>
        </p:nvSpPr>
        <p:spPr>
          <a:xfrm>
            <a:off x="457200" y="572869"/>
            <a:ext cx="8077200" cy="646331"/>
          </a:xfrm>
          <a:prstGeom prst="rect">
            <a:avLst/>
          </a:prstGeom>
          <a:noFill/>
        </p:spPr>
        <p:txBody>
          <a:bodyPr wrap="square" rtlCol="0">
            <a:spAutoFit/>
          </a:bodyPr>
          <a:lstStyle/>
          <a:p>
            <a:pPr algn="ctr"/>
            <a:r>
              <a:rPr lang="en-US" sz="3600" b="1" dirty="0">
                <a:latin typeface="Times New Roman" panose="02020603050405020304" pitchFamily="18" charset="0"/>
                <a:cs typeface="Times New Roman" panose="02020603050405020304" pitchFamily="18" charset="0"/>
              </a:rPr>
              <a:t>Bureau of Diplomatic Security</a:t>
            </a:r>
          </a:p>
        </p:txBody>
      </p:sp>
      <p:sp>
        <p:nvSpPr>
          <p:cNvPr id="17" name="Rectangle 16"/>
          <p:cNvSpPr/>
          <p:nvPr/>
        </p:nvSpPr>
        <p:spPr>
          <a:xfrm>
            <a:off x="457200" y="1135082"/>
            <a:ext cx="8382000" cy="3970318"/>
          </a:xfrm>
          <a:prstGeom prst="rect">
            <a:avLst/>
          </a:prstGeom>
        </p:spPr>
        <p:txBody>
          <a:bodyPr wrap="square">
            <a:spAutoFit/>
          </a:bodyPr>
          <a:lstStyle/>
          <a:p>
            <a:r>
              <a:rPr lang="en-US" sz="2800" b="1" dirty="0" smtClean="0">
                <a:latin typeface="Times New Roman" panose="02020603050405020304" pitchFamily="18" charset="0"/>
                <a:cs typeface="Times New Roman" panose="02020603050405020304" pitchFamily="18" charset="0"/>
              </a:rPr>
              <a:t>Mission:</a:t>
            </a:r>
            <a:endParaRPr lang="en-US" sz="2800"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mission of the Bureau of Diplomatic Security is to provide safe and secure platform for the conduct of U.S. foreign policy through the protection of life, property, and </a:t>
            </a:r>
            <a:r>
              <a:rPr lang="en-US" dirty="0" smtClean="0">
                <a:latin typeface="Times New Roman" panose="02020603050405020304" pitchFamily="18" charset="0"/>
                <a:cs typeface="Times New Roman" panose="02020603050405020304" pitchFamily="18" charset="0"/>
              </a:rPr>
              <a:t>information.  </a:t>
            </a:r>
            <a:endParaRPr lang="en-US" dirty="0">
              <a:latin typeface="Times New Roman" panose="02020603050405020304" pitchFamily="18" charset="0"/>
              <a:cs typeface="Times New Roman" panose="02020603050405020304" pitchFamily="18" charset="0"/>
            </a:endParaRPr>
          </a:p>
          <a:p>
            <a:endParaRPr lang="en-US" sz="1600" b="1" dirty="0">
              <a:latin typeface="Times New Roman" panose="02020603050405020304" pitchFamily="18" charset="0"/>
              <a:cs typeface="Times New Roman" panose="02020603050405020304" pitchFamily="18" charset="0"/>
            </a:endParaRPr>
          </a:p>
          <a:p>
            <a:pPr eaLnBrk="0" fontAlgn="base" hangingPunct="0"/>
            <a:r>
              <a:rPr lang="en-US" sz="2800" b="1" dirty="0">
                <a:latin typeface="Times New Roman" panose="02020603050405020304" pitchFamily="18" charset="0"/>
                <a:cs typeface="Times New Roman" panose="02020603050405020304" pitchFamily="18" charset="0"/>
              </a:rPr>
              <a:t>DS Evaluation </a:t>
            </a:r>
            <a:r>
              <a:rPr lang="en-US" sz="2800" b="1" dirty="0" smtClean="0">
                <a:latin typeface="Times New Roman" panose="02020603050405020304" pitchFamily="18" charset="0"/>
                <a:cs typeface="Times New Roman" panose="02020603050405020304" pitchFamily="18" charset="0"/>
              </a:rPr>
              <a:t>Program:</a:t>
            </a:r>
            <a:endParaRPr lang="en-US" sz="2800" dirty="0">
              <a:latin typeface="Times New Roman" panose="02020603050405020304" pitchFamily="18" charset="0"/>
              <a:cs typeface="Times New Roman" panose="02020603050405020304" pitchFamily="18" charset="0"/>
            </a:endParaRPr>
          </a:p>
          <a:p>
            <a:pPr>
              <a:defRPr/>
            </a:pPr>
            <a:r>
              <a:rPr lang="en-US" dirty="0">
                <a:latin typeface="Times New Roman" panose="02020603050405020304" pitchFamily="18" charset="0"/>
                <a:cs typeface="Times New Roman" panose="02020603050405020304" pitchFamily="18" charset="0"/>
              </a:rPr>
              <a:t>The DS evaluations program primarily uses a mixed methods approach to ensure that findings and recommendations address the objectives of the evaluation, enhance customer service, and support the objectives of improved efficiencies and overall program management in support of national security efforts.  Through </a:t>
            </a:r>
            <a:r>
              <a:rPr lang="en-US" dirty="0" smtClean="0">
                <a:latin typeface="Times New Roman" panose="02020603050405020304" pitchFamily="18" charset="0"/>
                <a:cs typeface="Times New Roman" panose="02020603050405020304" pitchFamily="18" charset="0"/>
              </a:rPr>
              <a:t>program and process </a:t>
            </a:r>
            <a:r>
              <a:rPr lang="en-US" dirty="0">
                <a:latin typeface="Times New Roman" panose="02020603050405020304" pitchFamily="18" charset="0"/>
                <a:cs typeface="Times New Roman" panose="02020603050405020304" pitchFamily="18" charset="0"/>
              </a:rPr>
              <a:t>evaluations, DS strives to use evaluation results to improve strategic planning, performance </a:t>
            </a:r>
            <a:r>
              <a:rPr lang="en-US" dirty="0" smtClean="0">
                <a:latin typeface="Times New Roman" panose="02020603050405020304" pitchFamily="18" charset="0"/>
                <a:cs typeface="Times New Roman" panose="02020603050405020304" pitchFamily="18" charset="0"/>
              </a:rPr>
              <a:t>management </a:t>
            </a:r>
            <a:r>
              <a:rPr lang="en-US" dirty="0">
                <a:latin typeface="Times New Roman" panose="02020603050405020304" pitchFamily="18" charset="0"/>
                <a:cs typeface="Times New Roman" panose="02020603050405020304" pitchFamily="18" charset="0"/>
              </a:rPr>
              <a:t>and reporting, examine and rectify duplication of efforts, and ultimately achieve greater accountability.</a:t>
            </a:r>
          </a:p>
        </p:txBody>
      </p:sp>
    </p:spTree>
    <p:extLst>
      <p:ext uri="{BB962C8B-B14F-4D97-AF65-F5344CB8AC3E}">
        <p14:creationId xmlns:p14="http://schemas.microsoft.com/office/powerpoint/2010/main" val="9632873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data:image/png;base64,iVBORw0KGgoAAAANSUhEUgAAAN8AAADiCAMAAAD5w+JtAAABUFBMVEX////MAACaAACcAACeAAAAAAClAACpAACiAACtAAD5+fn39/eyAADw8PD8/Pzp6end3d26AADj4+PU1NTCAACwAADc3NzLzs6zh4f139/GAACzpKT46emukpLOAAC+MzPttbXwwMDQISGwdHTDw8O4uLhFRUXOExPSLCzroKD0yMjUQ0Pmioo+Pj6Ghob32trpzMyYmJgSEhIiIiIYGBhtbW3fcXG7u7vt1tZaWlq9DQ2vr6/mw8P20dF+fn6mX1+hoaFTU1PYWFjdsbEoKCjUn5/jhISgamq2R0d0dHQ0NDRCQkKuODioExO0ExPbrKyajY3PeHjXioqmHx+5U1PaysrVcXHQiorrqanMV1fTSkrFTEzPNTXJaGjCdnbl9va8KCi/UlKdUVHCe3u5j4+bdna7Pz+6ZWWmRkannp7IkpLNqamXgoKdIyPFuLjNcXGi8G14AAAgAElEQVR4nO2d+1/UOPfHCwy31l5oobPjM4vAdkAUhQGBYQdxBFFAEAXxtuyz7u6zd3X//9++56RJmubSGZBB9vXdqJjptE3e+SQnJ2kaLOvf8G/4fxW8c4cvnfMOgmc7ruv65whwmWtfdUTPdv04jqJyREI5i4ify/rv48C/4oSe48ah5zm2Z3uOA1raXvrJth16GCNQCiRikzMchx12g+BKA3qOH/re+vYh+QN/t/4kEYj+ST7TL7azM3KfF6wg9q8woO1GrrV13JuGvl5jJB/6+BdbAHhlFYRaF4fW9rEeorOwfXUBEa9srZc+Bw8VjK4mYKrelqEKdhz6Dq049p0rB4h48Werh2EdAK+cgmA5Qb3DAvX6pGA+E9vgFVMQ+73A2jroDK0NZGnrqikI6kWBdai1nGY4IyK0wSulIO3W1ay2YzMybl2pjt5xIz/r1g1wJSkUEh5sedAPXg0F0XIqlbMAzESZJzy8Kh094kXelgGvEE5mzCl4eDU6etqtlzRwCsgQC0ZE4S7Ein7xNph26zn1VLwhYygi7LsCHb1n+9jvlc4FZ0DMCLe/tBXFbj0Wu3WJrh0bJRzKE+arqGt/QTzs1oUB0Xno8iLmCUtfdLgE6oWut2AQT4cxQEMBolRJ17+cFYW2h916SSueiUwIxYTspl9sRJ9265nlNNJp0EyUujr6hZxtyWsRxescTiHU1dEv0tGneHw4q8fLcwySv/yfAVGVsPQFpiwIXuaUCXgG7QblIEHKhCLgAamil+lsk27dy6tXIJ4CJ1BqCAUJuZG5VFeNjtaPFTwNHTCY8ZBwUCVUAA8u1YrS0fpHM14HyukIzYClSxwugXqB600etMeTQIaHyT/6n7aaGgHpvOhl4EG3HlrrQ0Y8Ld2wEgZziFxEo4KX1Q/mB0RGPAFNA8cQRUadhKKClzJcot06HzEwPDNdu6AQKoAsre3uW1E6S90r40l8Rrox+sdAWAxY6rqCZK5FUk+UT1ZPpLjG4VREPaBSQ0tdnjZMvZaFkglPUk9UDcI1QLw2xv5AECAzY6MF5Al2VUHSrXuaEUMxHWAQJDmMXcvpWKggbxBd7OjTbn0rP1pX1JPoUDoNGye8lhGaFMyP6LsGiN26I07jSrZlQI9nhGOIYwphIeDBodeVjh7aHqjHu3VFPh0e6tNBAInbA/YKCnZjuIQdQ26WWtf4cnikanYWJECxDapN8GCdVNGLxfPcMFBnqfXycfU6xUNralRQ4SOPz0L3YgWEAZ+1Ls9SS3iSeirGCP4hwVhHBwUJ8zVUSBuGS6F/sQI6oV/JPf9Qa6dkWRS0fCCweUKlipoE7C01HLB1F8oXOwt9eTzKlyEKgLJ6Cl5KqFOwI8B1yM/F8kVuQ2p96RCmdPzyt5//+9/fdg4GRLwcn8pGwo23L168+P6796wRXhNq6MDgUK6GSnwNN7rYBgj3E58/U/l6h/5emK/i93Z1fuvHgQFaN781Bg43enS/gld61cr6K2qJxui1z3gYGsa0VAHXL5jPcyO/0SfjHRzlG3n1+2eE71tj3VmngO+PcrmrvKBmdHj4RkW6pLr1+uVQX56vb+Hi+dyFksQHI04l/2NYOY189mGK960MYU2MjKWACh9etv6yNw/YBf1cWb/jBc2JjRtgOU18dvQ/gndbwzD5LFVQxwdhO+ekdVk/gje0pT1za/Cakc8tfwUNb2RkXvflm7SKGvis//aK+nWFLydf30vt/R3/12K+0dHRN9oU/O9JL2Hg8072RQG7Wz9JSlw+GDdly6bd8H/m+gl8gPeWf2u7Pl+l5LlbpIYa+Bz/G1HArujXJ+CVenku3ThZjZi75AT/aacfl88Jk9VyyEywG34n8eFKfFZudvApp5/TRf1I9bzBbm/HzQ9Pvg4yvvfIhyvKxQx4eMBPgG+KAXh+8vzJVxErCyfYzvN5fpQkAcWwg7JoQS+6f0c+8XFKqfd79pWbtI4HuS21w0/7wOdG5XIU8kc+uHqyXC4nzV9GR0/ZhXbQfDA6wqu5E3zK8znRf375I6H62kFyLM6FdrN/J3yv2Vf+6hPwp1g2vbC2c+1ZVGvVW82yz7LghHigXm8B30qW/z/ej4y8ynBX3+f43OTD4NBvsUfvmwgGpqv9Q9r8ttk3/uqDgcGBjC/57dq3L3/f+X1n50eXZ7X89Q4Jv46OPuZ85T+ejY58x/nC5Eaer/wB/NB1ft/fhS6wm/rlfRdoRQ8GJT7mUfPL3fI3oyxMcL7oP6NCdYUrX47k+b4eHBg65N8+yBpgV/RrlHR8ll/O861q+b4ibNevK3y3i/kGXuv4utk/yL6nG31F+NwYQ5Q0f+KDPYnvOoYL4evrSv9e0vLZ4V/Y/oJaiwYDH6ARwFsGPssnNTvPNzgk8pUuUb/D7Ct/f3Dwt2+esLDPx7Mi33UWqjm+EZHvG0U/E18X/bOUr+919p3X+JWM29lg/Sx8o+fj64Z+62L97Hspfl35NTeldIF8AzJfX7f4/Ew/Mu2Su331hcA30jU+JmA3+3fK11vNn7B1rSt8bJSZ5+tm/075hAaYhsqPw3m+UQ1fTxu+EdH/jMEwDy4wvtUHfd3VryHqN1Ta8aX3nat/D4t8oxr9enp6zsDnrg8N/U2HF15cE/Xrbv+Qzlv/6csPOdJJIl4/R2W+Hgwi3/UiPki1kQ2Fo9p+d+unpN/Q0PFJqAAW10+Fr1C/XHCi5keBrxvjP1m/oY+fIvklqPlnXeKDUeZQt/WT+YZ2Pglj2DRMfsvb36hcP3vOz+eFzeelLvcP6yWZb+Dgr3IgpTNh7h/OzweDsPpPXdbPb/TKfAD4TTnKN0Lnxwuvn54TJq0Px6J+3aifC4p++IjnQS1XRz13neO151PsZ27+zMOdLFw/hDFX/fnHUumS+wf6VHP/P2XhYTGc+NLcv5+p//Nw4nG11my2WvUnx6Xcc9yu9w8Z4MDx/8RG6MY/F/hnZ+rf4+ZzDPVffvooP6fuun6CgIMDXyUZoBNvM/t5Dv9zRJ5fGlQe417C+F3iGxx8wOevLTv+NHZ+/3pEmh8Un1OXLrN/L+1Prk/S8AKG7/xxuBeXn13g+CGvX9/l9O/oyP+YfbktzO9aXpC8182/fA7fgMzX5fEfGb/z28dfQR39nk/Fh8l+N/W7rPmXH9ntIe+Qjfe8fuI0n37+rJgPRni68bu2+V2mfn6CfGMin35+kM4QmuYHvbD2Up0f1PN19flt+vyB6+cT/YbYswYj3yghLJjfDUx8mkUwXewfUgPat5OvnxlfsPr7iGl+XvP8gfPZOj5Fvu7P79IKenBevuzxbYx87zhf3CzSr3Rp+tEekDss0Z+4LIuZDS+u7Y/QMZKWjz8fs4NP70dH+fM/GKEfa/XTrSJs+N19/l4q9fLn0+HJ0ODAr8y+2FHteIQO4rV8/Pmm55/8OjLyODvnjwPN8xU9X1fXT6QGhj2R9hzn5eBw9pi53HxWyJc98HPc1yMjDfbRX31+TdZvwGBeuru+h/D1/Sl8O5kN2tzVP4bZLJOW79v7wn1v8QvtqPVkRMenXeTaff36ftOfGDZ/4esiRb4RDniky5jnrtb3tfrplkh2c/zOAI9PbM2Glm7S+omvadXzfdtw1LXFLsgnrc8S+eQVkt1fn1Uq/azM76IRbD0/0OtH59RgWPizukskdA6pfMMyn3YJbzfHf1kX/1ckTfB6ftRKs6nlGyV/4cd2lF/+Dndv1qnsRj5Rvu6uz+Jd/NflyM/qmueGSav+03D2UgcxrhjChPKl4dl2Wdwey/HLzfoDuoIX+OhFfvK1cQX2Zaz/hDH8k+ZqOQrJzqt+gIt6nu/jc0D2oMwKkhoJzdYv2awahq9qSTkmF/phjNNjP7EFvDcq2UUfDNazS+N3YX05A/z9l2azVkuSZLXWAroHB7k3O8ImXXJQ53ws7HwNF67idc1Wvf5kn+EN3/jELmoBn2kB/UXXTyuvn/Bu1cffPzxPw5P9A/auLeXL1ok/+3ZEDsc/pRd++PAyXUE/RtaXDx8IwdD60L7EF8uH7z/09iqAmPjQwPHHjx+HxLdXxvLvP+jefsBw7f3x8TF7DWKMvh/whd5/CN3qjsqnvn3E3626liPUI+JBdsqw+o5Vhie9oLNfDcOL5fP8wKvsFwIO5t7QUd4dEwiVd3PUN6wK5dtveBdcPckKTruxb+ITXkBq936VelhUT//+WF6+/QXv4ndftN0wdipGQN37cR2//qd998j4giPgRcFnvP9n2DsdACOv8lHhy70hJ7ZBNKMdEerf/jPVzuMGwTvnDu+ERB8cNyg7lR2DgPq3i3W11EhXhMf59ht2FIMDawiFjJTNMQTXj8pOw/j+tAgovj9d9BrnWPZqqvkNcRHveN0Gp9B1TXlMEU14NtkcnwTtFvhhVLazbqJPCyi954iGxiTicO4NeJHO9Pr0zoJXLofm/fldJLd1AzciHmhEwEJTiJPEqyiba7R9wX9sjO1bIGqX26Rh0KRebgeKhlVOImPuKKbjaAA98osNCtBICOJykrXBvjaA0h4GY9eEP7q9C9rh7S9YfjkKirOIXrsKSPHw20LLC4OgyOLdhAFwQAMo7q0xZtpfQ62cIt5BBV/tLzSRHhgJkFEFpHj4xoKLU7VegEeFqE+jOMpzGzuGGlq4g4gpDOrxZNuyv046BvLChx1inkJkcHyMptklURtFkgA9D81j6PKTyKU+Rr00SvDwrl4cQUd/3ClgW0SZTsHr45UT1SN+p5PiYdQVoiTnPviSCiDKJ+IFXj7qC0L6OU9GAdQS6iGFLZjk/ZcUvI/gcwYUj6pnc1IluymgKB9Wzrx6rs8kY0LSemo7cc2qfJQBCySUhUz30BK/04kn4h1XsHKa1LOznBNoLwxzAhL5SNszqydE7SiMnIaioLqDVkf7n2noFLz9dTsyqifgsZw7OQFT+RwuWaZewNWzMysDUayiVcXIaHZA64DQtL9bru15OOXWXj2ecz8U+UjrK1YvFoTEbqIc2Q3FyGg36GuzP9+AQqdWzqK2J6qXRW0UUOSD1idIpqgXi+rhXcFX0xgZw/6Kuo36pE0yJTpZPantyXhZd5HmHM5GPvbuq43GMwWPszKIdW0v7WmgskBHb1fUbd5MG2TKiAMGOs3miqBenFcvIw0yvCAnpFhBsfmlL5iK6mWSebm2R/DImkwAVF21s27fqtvAtXP1vAwvX+/0fIFkimT10j6CdJR2DEYm3wZ1hO0Qh0x0rO2RLcEU06JYmUBuhqGv8KltT6teGg3RVStLzraW0IyYP023vfB+oWkR1JNsPuniZT6terJ/xvGIqxZ5lZIOsHD76w42wKb3LOm7dVE92XKSqI/6SXxt1VOiYJOwiuYHvOfZvjyjy+PtLNj4jKpIPaVLoxCqfi4vA0/0rvOSiVFohrYbJVb1Y69Wws4RS3k6hndMTYura3CCeroeXlc/85UzKw6DeqSmgKtmL2TThuchlOCyqaSFtm1P65BQB0bDV6Sero+AtMDIxK40bZgjLGQUzlJ+PQJ2DPE51dPzqepJ3bqsHpaq5yaR15Cn7iVELaMGTpilRqcsPJtTJgip45OdMkPHIKpH7uqHZfXZhEJYEPpUOlDPLmtcatUp06kHOdfYF1k9rX8mqYdRdNXchY+9vVrENpB9+l8vs7+utD2tA6N06wxCb19E9WSXWlQvX6rgqsV2ZadXT1igo3hO7mLo1nUDIoN/phsX6PlifduT/TO5VAOcVWvIvzuur6+AMf9lnq63VORSFzllQr3T8FHJ2rY9NdnUVdvvVUJfB0G5aL/RbkAkT7so4wK9f2aWLN+ta0o1iiKrco5fsKa54GDBO59LLdQ7DV9bp0yvHou6OCezo8muidJ0pjgg0ncMReoxA6LykZU62ilPRT1dqYKrVrYrxlx3HI7pPKcpnU7UM/pncttTo3r1SAJRmH+Efa6w37Bjs0ttnvKUO28tX1uX2i8q1fyUxfnCQcMra1zqtlOe8qy7lq+tU1agnkNdNdHZPod6MFrvqFtv411r+/e2HUOhehiNfaii0E0Qr6TUe0C8l7T3wyXbaGSG8MBBL3aHfQd9B+REcuoQ/IcPwDppe3qn7Az+WXunTFUPo1hFnepCY6GxDn8W6H+NBfivghH2RYP8t77AI+kXVTuQ2l7BnKBZvbb+WTuX2uw3eX4UQF9BHhaH9EG3S2YfXZwxwDj+9Uk0zE7DH/AJ90U2pNPepc5Fi/wzs3oG/0ycioSOMFwlv9I9wV/pXsNowqOxGCW/9B3PjVdJNIE8fYZL3al/dhb11Mksz3Ni13GdMMC1ChE+8Q9DEnXyUdTZSaOxD1E/sh2voGq0nfL8HP9M75QZe14P0/I8K8aHVL4U9dKoC2d5Aa7mCDFqkyQLXOoi9ZRxgVfon+nVK2zyHZVq8XyqGU/fMcg3z5l/jX+mc8rOpJ52KrLtbHgnzl+HTplwc4N/dpYCbjOZdZb51M9ST5uO3j/TlmpBASuTWYHOdluiv37h6glOWXZzvX8mlaoVylG8q5f6d16WA/zhSOrZkePkC1h/R4dHwywq3JzcVkknjWbVXaklWv8sV6rVyYntCQgLEJ1Io4dv5iHjJLr9Bn5UQm+SRie28VUp1vN6k7Nvb9/enHuzkN6xOkHvsD15675NSG+Rz/Qo/sDZ8EmWzsSEh0zz5OaTGE3TmXeyC+i5vO7kq4bGP8u71PNTPeO438djy5ocT6M9PStQlTZJDA9sWdXbNNozPnPz3REtyvn0FAg35zws4Psz9Kye6zNTt1fwXcjvevht0h9wsHJKz4L0qljOc+S7KSglb5xEj364KV12WtWbML19EewJ8JEwB3wsuz2bVlg9ZR9mbqV8Wdh0MK2J3CG03fencqedVjx/sycfroMOt2ayz2T/xhdp/A1kMY29tm5K192u6pdC6PmEMli/yfm2x3nOfCGvKl/PHDSPykzuEL6guZA/1HPbt3R8WTo9PRPYyubS+ApUgvQOsxo+w1IIDV+uN5jnfOEkT/dmxco+AN/JqZQctL1XNMrOm7fcrSnptEkNnxOKwq+gNaR8UFkdI19DO6pr659ZjO+xLyBN3bcm+a1nboVMv5vv6LGKVaEsR/fpsceuyzQ/PaWbMM2pfNDgZoXPm2hPKV/Ptkfr56wll9TNSiaZ4D5o/DNpDQjje2EJfFBt3mR8h7x+rvxwn30/z0kf0xJ2eJ0++oFK9MqanZube0zv+w7ir2LLW6GopCiwL2J871j7m/Xh1Lm39PAKXDYrjQtYtK1/ltVPke+N/4rHhfa3YlXHKd96emSc873L7MusVU0jm2RnOqeHHSb9nJ3ebIacPFW1Mr6bVSuNvMY82ls0iVu0U9U5fwX+WVqDFzL7ucWRel4473hcx/fGn+B8f6cxsOAK3zvyqztOZlgSxIFx0lvcJAU7hV3tC5bUhJOVhOvfoklMFjh/bf2zBa6ff5jpt1LNGjjynUp826wRjVf8x7zwtxT9qmjC6DU9c2mSMf0uLbMJcFWYfj2vQmZfsDdgfIfyJNgZ/DOH10/fpvUTk7hN8jRF+eyTTD9a0NxInLD6eVoJM/1O6Pk2psP4jmiJ0gRT0/MGNOV8U1XGh5JRPrDCmN0qhEZDMqJG/4y71Ny+OKz93YY0ZogdSXMws+Xz+mk3WPtjfLz93TzJ6idrvY9JOozvBSYZOtRyvUnNzJGftT9ASe8wS9xPXj8t0omMj4/3TMn+usE/y8pAtS9vsQxJ9tOcz6zz9veWNbuJrH5yvgrnmzqlRG9IreL1k+AxmvnHtMhEvs00N0ek7jH7MkkqZ3q6PFlr8M+yMhD5aAxzeQNjr1O+zL5MMT/mvnMk8wn2hec2HRA0Mj4cPNDuIUytCpogbl96xql+ROlJzocNjiQzI4+2DP4ZP0nwzzzqN03gEdRwalbm4yF0uX4OrYtgX9ZF/2x88z4txkoPS4KMjahlpjUAOohwrkcKsySPvH4Se5LyCTkPTPYlN0vN9fOYf3aLOWObnE/2z05/4O1vweH2013P67dykpowXj/JKNA9zfH1VLh/JvKhjWR85HcYuGkxZuoV+GeCpdX4Z7eYT7XC+EJJPxzJML4Gr58N7p9NUR1PbTJa5/aFDJtph3SbjT/+8iwNH3bgov30XZLMeKae0T/L+6iqf7bFmsME5dsS6uf4+M3NF1jtiuzLa48emyOTEaJ9cUI6OlqxJhkL5ZvKCnGWVGx6AtoX+rBIUk/rn5FPYYF/tsVcz3ml/W3O379fqZLyK7IvsxZ1U1dIg6N9JiYBLZLKdmSdpMk9Zny3H3M+sim1m9lP/UKW0OifhYJ/lvHR+01S13l84YXMh5vy0EmCTD/qn900+Wd25p+hPaWlt3lEa+Wp5aTpbE5m+mE6ruSfaWfdtXzCPKfon22lBTpJMzd1kunH/TM+bXdu/+yoJx+mPOqfbVa4ecr7Z9vm+VSzf8bmHzP/zJtkfGl5364yPqfB9eOuruKf3dT4Z8AH6XA+TNJekfiuN2j9fGdxn17nn+nUa+efhYJ/ZrP2Nxmnaq14aVGL/lk2PThJE8/aX5yN/3yun+KfxXJXOn6f8Xm8n591Jf/MOJ9a6J9h61fty7azQo+kfNcF/yy7lnrJ2vHf66x+YmZy/llVmqNBJ47alx+YI6D4Z5gketfVqjxMKvLPQr1/Nkm5jiytfaET1us001WL+i+bmvHtO9LD5/wzZkzffv94hp1NPTXLZm6E4p/BxzmcOpzqyD8Tn2Sq/tkkbVtv/CMdXzqR7LIB4sqbrIDWeY4F+2KFgn9ms56j59CzKM2cz9ofd2Rk/wyzK/tnXhv/LJT9M5+1P9pFHVqc7ySzn/xxg2wHq5a/zvVrZHxh3j9jdve+xeaevnMYn3XI+QT/DDKCIB37Z/lVBKp/NukdEh3mOV+Y6Zc9Bqjmnc1ZSJbXTzfjg3S4feFucspHLent6hHlCyun7Gaqf0YKYSavXqjxz5z8c2jVPzv0046I+RWCf7biC8s05kWnew6T5fbTqV6nfFiMon3xaB8wNc+69Z6ZCtUPbk6RVf/M5eO//ONYk3/GH8HR+fnrj/n9oDogMwyV59JcZv37W4vhobNU5V3ZzARJ9n7a/q4fWYzvRPDPrs/hYyFanFMVx5+ls6TzaTq34VR6KOefgX54c+pfS0shCvwz4ZmllT2Nslz+2c2cWvuH/NE0ASd8M/f41avZSVZpyAk/2PxcP3u+51qW5llYGs3ScbLUZZda8a5Ds3/W2dN9+WGj/p064SF3lmzRApOzryKQ/bPMgGj52i8c0q4iiKWoYd2oEP2Mhbkdrg3X8X3OKoL2a7a7sopA9c9YOgb/rNNVBFmptltF8DlrQPQvy3aUjt6+KKWaPgn3JfVCnqyonjh7TE7IQORVBJ4vpSOrR5+ta9UrWKLQxj9TCthfbWLAI5l6NhyMDEJiAnZSx+9brZpreiurvvxwrRlo216abqvWTNSbd7TWxOyfqW3CutNPwpovqLcGB3Ydef1eVqo2nLBmtfr793z9GhD3Ibnp01DTsMNys1kLI/j6UeYz0HQkyfTqpXfU+meatjcNCS3Bv4fkGtIRhHBkt4nbNDipGYPTPHxd1XFox9AENG+5v38DCgg3goQ72k5kW7YdkHztwg2nF/v7l6Hmw1U25t52A7gD3Kbe379Ytjd2dzfgfNv1cZlJ4Ng4YvXQxuMF0lKInHrUVGj8M51FQ74yCmZZ0cZi/527vr8KJd+sWatri/3TTc+qPXr4MNmtW+Vl+LqFS+ascKn/Xgh8Td+9+6j/3i4Uw8bewzX/4fReE28OlWLRh5s+df0Irtqrg+2+c2e6tbZ4J3Lh+L16tLY2veHtTk8v1xeXWn75zvSd8vL09Jrnl0kunLari9v6Z2mbQD7/LvI5j0ilekiqZ/9GOa24Gx6Ud/9efy1IP98lhmC6f7EGdTAil8PXobUHSCH5HtTCYy7wP4rCe+ldrBh+LqKsETnQgvhTJ726fzFK4GeE6YZhmos1tVsX1TP7Z5JF8zBfmJV+rDd7Laiqq6tImWzAjxYm2yQJrmKbg1OWVvFaKJC1R/17FuRrsQm3uBsC7RIWSR1y4EHm73lwwZ4LNXUaC2gVCe4iATbee6T0pu3p9J7pt/EazwVcXxbannZteGf+mYtFCBURyn0ZCxfyWrcwm/jFMiabpHw1+LyLuSrjvUGEpUU4E4EDqI3LzkOUARnAXCDfore7uDiNh5fxqhpq29pAAvixFOOp0y5cuZGIfIs2FghUf8gPY7Iy70gwIGb/LG+waRVZDlzQ5BE0lv66jXz+nsj3tOVDXp6izgkmm9asmPDFjG8pJDURAta51LGepnwJflfDdmDjNTUfYncCuGgXb79aY3wO1uoNzEVePcX10vpnGscCM4rFuoTlmrYVF/nKyLfK+GqsdSIfJos5nfbxv4zvHjLUUwMMfMTu5/iapJ3Dj3sRpvEU6ydJo4VpBNOo3zJNpq667vnOW+Of6Zwl5EPpiJF5VK/X7yZY/Luo1xq2v1X8kbgO6gdf10OSbI1kwcW6FiEfZpXxhQ7Wz2D33tI0YU8UviXCN421gNTPWkJb+L0Qfjxq3q3Xo0L1OvfP7lC0/hB+3HHuLj+skfbns5w1sWyhN0Q97bXl5VXSJppgF1su1rV7CZy5i4W/lPLBzVEAtC+PfJB1DcsiSVj9JHU65bOnxfYXoH3xl9Eabywv14TOXjsuKPLPMmcJMRaxK+sPN5DvDrMv+fYHjQ4/O2kUki0D312bt7819FiWiI2Ezt67h/YTc2qz+tnC7qW5zPULc/oJ9gVOuePuYSuxHcuJcEtBveveoX+G9bOO7lQZ+YLMfj6kfBHlw5y6qf2EUkU+qIotynfXQvuJRmMDyw7vhy1y2noo1s/WXdoYlpIY+7/4KZy/yviwai4i/VPka60uLydry4mCTmkAAAKpSURBVM368nJgWerAS7P/hHZAhHzY7/ZbUMyLe4tg5Uk1swH3HuT8jkX5UKo9YlSwyVM+PPUOXL5qEZesP7XrHnLskcpKr3rqc/uJZQIezRLWFiyzJmt/eJ9FbNiLWKdsOLe+2H8XCii0pJk/knNX2v8ldLTLqveovWpBm0I/FHwu7B92XZe4MdMxyU8CN8SOGNRKE0hI7m2/tUiNHR54mPI5obNL7rlrOwGJLUXEf2mS/o8433jzPYe1gbqH8mNWPL+Od3yUoJCQ8gZIHDA1JP9M4MP9l9KN/eT5giDCPRkTNOZuUG4mLmga+lGAJ7Wa4C67uGujA86S5zebZZd2twFuAohRv1zHi+3Qb5adMhpX5LejjY16gEuQbb9Wj3x8ORJK2E1wl6swwreTEnzHNIpdB1J38NcSxLj5I9zRTeqJi//58FUE6Xi6cYEn8/nKiNO8El4Y5LbdpsKXPD5hKkAYQetvLixJF8xlwbA5S8eT98/y8eaG2R7z62idTWYVv1NnWYa5loI3QyydS517WVbkww20yAZh+tfRhOkQaWbkLNtUFLw4paZjadI5y+uWVn4DwlRAO6s0bV9HE6YiO92mwlI7YdP2Xp6Ujiunw8tOP5+ayifwEQuDBdiFqciCmbKzvJWl7DBnTsfKbz/IBYS+y+Untd/h4SxTnh28U9fxW1kml5rj2WHoZrvXCYChzQuYJKs0OFk9fZvoTD0vU09pcPJ8qiEdfdtz6Q61Al5aQ3H7XejICCQpNNvJotlRR4h6uij5IUQ9ISrc8WJubkk3d3yinvwbbPgGw/ClaXPwKx+IRPoNlC2+/XUYBv/YgHtgGzbA5tuX63cH/4eEgg3MKaHDt2j/JwbHTEcAcYN90971/4BgF2yvzxH/2aEI7t/wb7hi4f8A/mFTnzwVx3M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 name="TextBox 31"/>
          <p:cNvSpPr txBox="1"/>
          <p:nvPr/>
        </p:nvSpPr>
        <p:spPr>
          <a:xfrm>
            <a:off x="457200" y="228600"/>
            <a:ext cx="8077200" cy="584775"/>
          </a:xfrm>
          <a:prstGeom prst="rect">
            <a:avLst/>
          </a:prstGeom>
          <a:noFill/>
        </p:spPr>
        <p:txBody>
          <a:bodyPr wrap="square" rtlCol="0">
            <a:spAutoFit/>
          </a:bodyPr>
          <a:lstStyle/>
          <a:p>
            <a:pPr algn="ctr"/>
            <a:r>
              <a:rPr lang="en-US" sz="3200" b="1" dirty="0" smtClean="0">
                <a:latin typeface="Times New Roman" panose="02020603050405020304" pitchFamily="18" charset="0"/>
                <a:cs typeface="Times New Roman" panose="02020603050405020304" pitchFamily="18" charset="0"/>
              </a:rPr>
              <a:t>Understanding the Stakeholder</a:t>
            </a:r>
            <a:endParaRPr lang="en-US" sz="3200" b="1" dirty="0">
              <a:latin typeface="Times New Roman" panose="02020603050405020304" pitchFamily="18" charset="0"/>
              <a:cs typeface="Times New Roman" panose="02020603050405020304" pitchFamily="18" charset="0"/>
            </a:endParaRPr>
          </a:p>
        </p:txBody>
      </p:sp>
      <p:sp>
        <p:nvSpPr>
          <p:cNvPr id="17" name="Rectangle 16"/>
          <p:cNvSpPr/>
          <p:nvPr/>
        </p:nvSpPr>
        <p:spPr>
          <a:xfrm>
            <a:off x="434975" y="847447"/>
            <a:ext cx="8382000" cy="1831271"/>
          </a:xfrm>
          <a:prstGeom prst="rect">
            <a:avLst/>
          </a:prstGeom>
        </p:spPr>
        <p:txBody>
          <a:bodyPr wrap="square">
            <a:spAutoFit/>
          </a:bodyPr>
          <a:lstStyle/>
          <a:p>
            <a:r>
              <a:rPr lang="en-US" i="1" dirty="0" smtClean="0">
                <a:latin typeface="Times New Roman" panose="02020603050405020304" pitchFamily="18" charset="0"/>
                <a:cs typeface="Times New Roman" panose="02020603050405020304" pitchFamily="18" charset="0"/>
              </a:rPr>
              <a:t>“While evaluation staff are interested in long term programmatic impacts, program staff are more interested in shorter-term projects. Evaluations can be a burden for program offices, given their workload.” </a:t>
            </a:r>
          </a:p>
          <a:p>
            <a:pPr algn="r"/>
            <a:r>
              <a:rPr lang="en-US" sz="1100" i="1" dirty="0">
                <a:latin typeface="Times New Roman" panose="02020603050405020304" pitchFamily="18" charset="0"/>
                <a:cs typeface="Times New Roman" panose="02020603050405020304" pitchFamily="18" charset="0"/>
              </a:rPr>
              <a:t>GAO: Strategies to Facilitate Agencies’ Use of Evaluation in Program and Policy Making” </a:t>
            </a:r>
            <a:endParaRPr lang="en-US" sz="1100" i="1" dirty="0" smtClean="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endParaRPr lang="en-US" sz="22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graphicFrame>
        <p:nvGraphicFramePr>
          <p:cNvPr id="4" name="Diagram 3"/>
          <p:cNvGraphicFramePr/>
          <p:nvPr>
            <p:extLst>
              <p:ext uri="{D42A27DB-BD31-4B8C-83A1-F6EECF244321}">
                <p14:modId xmlns:p14="http://schemas.microsoft.com/office/powerpoint/2010/main" val="2710884294"/>
              </p:ext>
            </p:extLst>
          </p:nvPr>
        </p:nvGraphicFramePr>
        <p:xfrm>
          <a:off x="762000" y="2057400"/>
          <a:ext cx="7010400" cy="30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24812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data:image/png;base64,iVBORw0KGgoAAAANSUhEUgAAAN8AAADiCAMAAAD5w+JtAAABUFBMVEX////MAACaAACcAACeAAAAAAClAACpAACiAACtAAD5+fn39/eyAADw8PD8/Pzp6end3d26AADj4+PU1NTCAACwAADc3NzLzs6zh4f139/GAACzpKT46emukpLOAAC+MzPttbXwwMDQISGwdHTDw8O4uLhFRUXOExPSLCzroKD0yMjUQ0Pmioo+Pj6Ghob32trpzMyYmJgSEhIiIiIYGBhtbW3fcXG7u7vt1tZaWlq9DQ2vr6/mw8P20dF+fn6mX1+hoaFTU1PYWFjdsbEoKCjUn5/jhISgamq2R0d0dHQ0NDRCQkKuODioExO0ExPbrKyajY3PeHjXioqmHx+5U1PaysrVcXHQiorrqanMV1fTSkrFTEzPNTXJaGjCdnbl9va8KCi/UlKdUVHCe3u5j4+bdna7Pz+6ZWWmRkannp7IkpLNqamXgoKdIyPFuLjNcXGi8G14AAAgAElEQVR4nO2d+1/UOPfHCwy31l5oobPjM4vAdkAUhQGBYQdxBFFAEAXxtuyz7u6zd3X//9++56RJmubSGZBB9vXdqJjptE3e+SQnJ2kaLOvf8G/4fxW8c4cvnfMOgmc7ruv65whwmWtfdUTPdv04jqJyREI5i4ify/rv48C/4oSe48ah5zm2Z3uOA1raXvrJth16GCNQCiRikzMchx12g+BKA3qOH/re+vYh+QN/t/4kEYj+ST7TL7azM3KfF6wg9q8woO1GrrV13JuGvl5jJB/6+BdbAHhlFYRaF4fW9rEeorOwfXUBEa9srZc+Bw8VjK4mYKrelqEKdhz6Dq049p0rB4h48Werh2EdAK+cgmA5Qb3DAvX6pGA+E9vgFVMQ+73A2jroDK0NZGnrqikI6kWBdai1nGY4IyK0wSulIO3W1ay2YzMybl2pjt5xIz/r1g1wJSkUEh5sedAPXg0F0XIqlbMAzESZJzy8Kh094kXelgGvEE5mzCl4eDU6etqtlzRwCsgQC0ZE4S7Ein7xNph26zn1VLwhYygi7LsCHb1n+9jvlc4FZ0DMCLe/tBXFbj0Wu3WJrh0bJRzKE+arqGt/QTzs1oUB0Xno8iLmCUtfdLgE6oWut2AQT4cxQEMBolRJ17+cFYW2h916SSueiUwIxYTspl9sRJ9265nlNNJp0EyUujr6hZxtyWsRxescTiHU1dEv0tGneHw4q8fLcwySv/yfAVGVsPQFpiwIXuaUCXgG7QblIEHKhCLgAamil+lsk27dy6tXIJ4CJ1BqCAUJuZG5VFeNjtaPFTwNHTCY8ZBwUCVUAA8u1YrS0fpHM14HyukIzYClSxwugXqB600etMeTQIaHyT/6n7aaGgHpvOhl4EG3HlrrQ0Y8Ld2wEgZziFxEo4KX1Q/mB0RGPAFNA8cQRUadhKKClzJcot06HzEwPDNdu6AQKoAsre3uW1E6S90r40l8Rrox+sdAWAxY6rqCZK5FUk+UT1ZPpLjG4VREPaBSQ0tdnjZMvZaFkglPUk9UDcI1QLw2xv5AECAzY6MF5Al2VUHSrXuaEUMxHWAQJDmMXcvpWKggbxBd7OjTbn0rP1pX1JPoUDoNGye8lhGaFMyP6LsGiN26I07jSrZlQI9nhGOIYwphIeDBodeVjh7aHqjHu3VFPh0e6tNBAInbA/YKCnZjuIQdQ26WWtf4cnikanYWJECxDapN8GCdVNGLxfPcMFBnqfXycfU6xUNralRQ4SOPz0L3YgWEAZ+1Ls9SS3iSeirGCP4hwVhHBwUJ8zVUSBuGS6F/sQI6oV/JPf9Qa6dkWRS0fCCweUKlipoE7C01HLB1F8oXOwt9eTzKlyEKgLJ6Cl5KqFOwI8B1yM/F8kVuQ2p96RCmdPzyt5//+9/fdg4GRLwcn8pGwo23L168+P6796wRXhNq6MDgUK6GSnwNN7rYBgj3E58/U/l6h/5emK/i93Z1fuvHgQFaN781Bg43enS/gld61cr6K2qJxui1z3gYGsa0VAHXL5jPcyO/0SfjHRzlG3n1+2eE71tj3VmngO+PcrmrvKBmdHj4RkW6pLr1+uVQX56vb+Hi+dyFksQHI04l/2NYOY189mGK960MYU2MjKWACh9etv6yNw/YBf1cWb/jBc2JjRtgOU18dvQ/gndbwzD5LFVQxwdhO+ekdVk/gje0pT1za/Cakc8tfwUNb2RkXvflm7SKGvis//aK+nWFLydf30vt/R3/12K+0dHRN9oU/O9JL2Hg8072RQG7Wz9JSlw+GDdly6bd8H/m+gl8gPeWf2u7Pl+l5LlbpIYa+Bz/G1HArujXJ+CVenku3ThZjZi75AT/aacfl88Jk9VyyEywG34n8eFKfFZudvApp5/TRf1I9bzBbm/HzQ9Pvg4yvvfIhyvKxQx4eMBPgG+KAXh+8vzJVxErCyfYzvN5fpQkAcWwg7JoQS+6f0c+8XFKqfd79pWbtI4HuS21w0/7wOdG5XIU8kc+uHqyXC4nzV9GR0/ZhXbQfDA6wqu5E3zK8znRf375I6H62kFyLM6FdrN/J3yv2Vf+6hPwp1g2vbC2c+1ZVGvVW82yz7LghHigXm8B30qW/z/ej4y8ynBX3+f43OTD4NBvsUfvmwgGpqv9Q9r8ttk3/uqDgcGBjC/57dq3L3/f+X1n50eXZ7X89Q4Jv46OPuZ85T+ejY58x/nC5Eaer/wB/NB1ft/fhS6wm/rlfRdoRQ8GJT7mUfPL3fI3oyxMcL7oP6NCdYUrX47k+b4eHBg65N8+yBpgV/RrlHR8ll/O861q+b4ibNevK3y3i/kGXuv4utk/yL6nG31F+NwYQ5Q0f+KDPYnvOoYL4evrSv9e0vLZ4V/Y/oJaiwYDH6ARwFsGPssnNTvPNzgk8pUuUb/D7Ct/f3Dwt2+esLDPx7Mi33UWqjm+EZHvG0U/E18X/bOUr+919p3X+JWM29lg/Sx8o+fj64Z+62L97Hspfl35NTeldIF8AzJfX7f4/Ew/Mu2Su331hcA30jU+JmA3+3fK11vNn7B1rSt8bJSZ5+tm/075hAaYhsqPw3m+UQ1fTxu+EdH/jMEwDy4wvtUHfd3VryHqN1Ta8aX3nat/D4t8oxr9enp6zsDnrg8N/U2HF15cE/Xrbv+Qzlv/6csPOdJJIl4/R2W+Hgwi3/UiPki1kQ2Fo9p+d+unpN/Q0PFJqAAW10+Fr1C/XHCi5keBrxvjP1m/oY+fIvklqPlnXeKDUeZQt/WT+YZ2Pglj2DRMfsvb36hcP3vOz+eFzeelLvcP6yWZb+Dgr3IgpTNh7h/OzweDsPpPXdbPb/TKfAD4TTnKN0Lnxwuvn54TJq0Px6J+3aifC4p++IjnQS1XRz13neO151PsZ27+zMOdLFw/hDFX/fnHUumS+wf6VHP/P2XhYTGc+NLcv5+p//Nw4nG11my2WvUnx6Xcc9yu9w8Z4MDx/8RG6MY/F/hnZ+rf4+ZzDPVffvooP6fuun6CgIMDXyUZoBNvM/t5Dv9zRJ5fGlQe417C+F3iGxx8wOevLTv+NHZ+/3pEmh8Un1OXLrN/L+1Prk/S8AKG7/xxuBeXn13g+CGvX9/l9O/oyP+YfbktzO9aXpC8182/fA7fgMzX5fEfGb/z28dfQR39nk/Fh8l+N/W7rPmXH9ntIe+Qjfe8fuI0n37+rJgPRni68bu2+V2mfn6CfGMin35+kM4QmuYHvbD2Up0f1PN19flt+vyB6+cT/YbYswYj3yghLJjfDUx8mkUwXewfUgPat5OvnxlfsPr7iGl+XvP8gfPZOj5Fvu7P79IKenBevuzxbYx87zhf3CzSr3Rp+tEekDss0Z+4LIuZDS+u7Y/QMZKWjz8fs4NP70dH+fM/GKEfa/XTrSJs+N19/l4q9fLn0+HJ0ODAr8y+2FHteIQO4rV8/Pmm55/8OjLyODvnjwPN8xU9X1fXT6QGhj2R9hzn5eBw9pi53HxWyJc98HPc1yMjDfbRX31+TdZvwGBeuru+h/D1/Sl8O5kN2tzVP4bZLJOW79v7wn1v8QvtqPVkRMenXeTaff36ftOfGDZ/4esiRb4RDniky5jnrtb3tfrplkh2c/zOAI9PbM2Glm7S+omvadXzfdtw1LXFLsgnrc8S+eQVkt1fn1Uq/azM76IRbD0/0OtH59RgWPizukskdA6pfMMyn3YJbzfHf1kX/1ckTfB6ftRKs6nlGyV/4cd2lF/+Dndv1qnsRj5Rvu6uz+Jd/NflyM/qmueGSav+03D2UgcxrhjChPKl4dl2Wdwey/HLzfoDuoIX+OhFfvK1cQX2Zaz/hDH8k+ZqOQrJzqt+gIt6nu/jc0D2oMwKkhoJzdYv2awahq9qSTkmF/phjNNjP7EFvDcq2UUfDNazS+N3YX05A/z9l2azVkuSZLXWAroHB7k3O8ImXXJQ53ws7HwNF67idc1Wvf5kn+EN3/jELmoBn2kB/UXXTyuvn/Bu1cffPzxPw5P9A/auLeXL1ok/+3ZEDsc/pRd++PAyXUE/RtaXDx8IwdD60L7EF8uH7z/09iqAmPjQwPHHjx+HxLdXxvLvP+jefsBw7f3x8TF7DWKMvh/whd5/CN3qjsqnvn3E3626liPUI+JBdsqw+o5Vhie9oLNfDcOL5fP8wKvsFwIO5t7QUd4dEwiVd3PUN6wK5dtveBdcPckKTruxb+ITXkBq936VelhUT//+WF6+/QXv4ndftN0wdipGQN37cR2//qd998j4giPgRcFnvP9n2DsdACOv8lHhy70hJ7ZBNKMdEerf/jPVzuMGwTvnDu+ERB8cNyg7lR2DgPq3i3W11EhXhMf59ht2FIMDawiFjJTNMQTXj8pOw/j+tAgovj9d9BrnWPZqqvkNcRHveN0Gp9B1TXlMEU14NtkcnwTtFvhhVLazbqJPCyi954iGxiTicO4NeJHO9Pr0zoJXLofm/fldJLd1AzciHmhEwEJTiJPEqyiba7R9wX9sjO1bIGqX26Rh0KRebgeKhlVOImPuKKbjaAA98osNCtBICOJykrXBvjaA0h4GY9eEP7q9C9rh7S9YfjkKirOIXrsKSPHw20LLC4OgyOLdhAFwQAMo7q0xZtpfQ62cIt5BBV/tLzSRHhgJkFEFpHj4xoKLU7VegEeFqE+jOMpzGzuGGlq4g4gpDOrxZNuyv046BvLChx1inkJkcHyMptklURtFkgA9D81j6PKTyKU+Rr00SvDwrl4cQUd/3ClgW0SZTsHr45UT1SN+p5PiYdQVoiTnPviSCiDKJ+IFXj7qC0L6OU9GAdQS6iGFLZjk/ZcUvI/gcwYUj6pnc1IluymgKB9Wzrx6rs8kY0LSemo7cc2qfJQBCySUhUz30BK/04kn4h1XsHKa1LOznBNoLwxzAhL5SNszqydE7SiMnIaioLqDVkf7n2noFLz9dTsyqifgsZw7OQFT+RwuWaZewNWzMysDUayiVcXIaHZA64DQtL9bru15OOXWXj2ecz8U+UjrK1YvFoTEbqIc2Q3FyGg36GuzP9+AQqdWzqK2J6qXRW0UUOSD1idIpqgXi+rhXcFX0xgZw/6Kuo36pE0yJTpZPantyXhZd5HmHM5GPvbuq43GMwWPszKIdW0v7WmgskBHb1fUbd5MG2TKiAMGOs3miqBenFcvIw0yvCAnpFhBsfmlL5iK6mWSebm2R/DImkwAVF21s27fqtvAtXP1vAwvX+/0fIFkimT10j6CdJR2DEYm3wZ1hO0Qh0x0rO2RLcEU06JYmUBuhqGv8KltT6teGg3RVStLzraW0IyYP023vfB+oWkR1JNsPuniZT6terJ/xvGIqxZ5lZIOsHD76w42wKb3LOm7dVE92XKSqI/6SXxt1VOiYJOwiuYHvOfZvjyjy+PtLNj4jKpIPaVLoxCqfi4vA0/0rvOSiVFohrYbJVb1Y69Wws4RS3k6hndMTYura3CCeroeXlc/85UzKw6DeqSmgKtmL2TThuchlOCyqaSFtm1P65BQB0bDV6Sero+AtMDIxK40bZgjLGQUzlJ+PQJ2DPE51dPzqepJ3bqsHpaq5yaR15Cn7iVELaMGTpilRqcsPJtTJgip45OdMkPHIKpH7uqHZfXZhEJYEPpUOlDPLmtcatUp06kHOdfYF1k9rX8mqYdRdNXchY+9vVrENpB9+l8vs7+utD2tA6N06wxCb19E9WSXWlQvX6rgqsV2ZadXT1igo3hO7mLo1nUDIoN/phsX6PlifduT/TO5VAOcVWvIvzuur6+AMf9lnq63VORSFzllQr3T8FHJ2rY9NdnUVdvvVUJfB0G5aL/RbkAkT7so4wK9f2aWLN+ta0o1iiKrco5fsKa54GDBO59LLdQ7DV9bp0yvHou6OCezo8muidJ0pjgg0ncMReoxA6LykZU62ilPRT1dqYKrVrYrxlx3HI7pPKcpnU7UM/pncttTo3r1SAJRmH+Efa6w37Bjs0ttnvKUO28tX1uX2i8q1fyUxfnCQcMra1zqtlOe8qy7lq+tU1agnkNdNdHZPod6MFrvqFtv411r+/e2HUOhehiNfaii0E0Qr6TUe0C8l7T3wyXbaGSG8MBBL3aHfQd9B+REcuoQ/IcPwDppe3qn7Az+WXunTFUPo1hFnepCY6GxDn8W6H+NBfivghH2RYP8t77AI+kXVTuQ2l7BnKBZvbb+WTuX2uw3eX4UQF9BHhaH9EG3S2YfXZwxwDj+9Uk0zE7DH/AJ90U2pNPepc5Fi/wzs3oG/0ycioSOMFwlv9I9wV/pXsNowqOxGCW/9B3PjVdJNIE8fYZL3al/dhb11Mksz3Ni13GdMMC1ChE+8Q9DEnXyUdTZSaOxD1E/sh2voGq0nfL8HP9M75QZe14P0/I8K8aHVL4U9dKoC2d5Aa7mCDFqkyQLXOoi9ZRxgVfon+nVK2zyHZVq8XyqGU/fMcg3z5l/jX+mc8rOpJ52KrLtbHgnzl+HTplwc4N/dpYCbjOZdZb51M9ST5uO3j/TlmpBASuTWYHOdluiv37h6glOWXZzvX8mlaoVylG8q5f6d16WA/zhSOrZkePkC1h/R4dHwywq3JzcVkknjWbVXaklWv8sV6rVyYntCQgLEJ1Io4dv5iHjJLr9Bn5UQm+SRie28VUp1vN6k7Nvb9/enHuzkN6xOkHvsD15675NSG+Rz/Qo/sDZ8EmWzsSEh0zz5OaTGE3TmXeyC+i5vO7kq4bGP8u71PNTPeO438djy5ocT6M9PStQlTZJDA9sWdXbNNozPnPz3REtyvn0FAg35zws4Psz9Kye6zNTt1fwXcjvevht0h9wsHJKz4L0qljOc+S7KSglb5xEj364KV12WtWbML19EewJ8JEwB3wsuz2bVlg9ZR9mbqV8Wdh0MK2J3CG03fencqedVjx/sycfroMOt2ayz2T/xhdp/A1kMY29tm5K192u6pdC6PmEMli/yfm2x3nOfCGvKl/PHDSPykzuEL6guZA/1HPbt3R8WTo9PRPYyubS+ApUgvQOsxo+w1IIDV+uN5jnfOEkT/dmxco+AN/JqZQctL1XNMrOm7fcrSnptEkNnxOKwq+gNaR8UFkdI19DO6pr659ZjO+xLyBN3bcm+a1nboVMv5vv6LGKVaEsR/fpsceuyzQ/PaWbMM2pfNDgZoXPm2hPKV/Ptkfr56wll9TNSiaZ4D5o/DNpDQjje2EJfFBt3mR8h7x+rvxwn30/z0kf0xJ2eJ0++oFK9MqanZube0zv+w7ir2LLW6GopCiwL2J871j7m/Xh1Lm39PAKXDYrjQtYtK1/ltVPke+N/4rHhfa3YlXHKd96emSc873L7MusVU0jm2RnOqeHHSb9nJ3ebIacPFW1Mr6bVSuNvMY82ls0iVu0U9U5fwX+WVqDFzL7ucWRel4473hcx/fGn+B8f6cxsOAK3zvyqztOZlgSxIFx0lvcJAU7hV3tC5bUhJOVhOvfoklMFjh/bf2zBa6ff5jpt1LNGjjynUp826wRjVf8x7zwtxT9qmjC6DU9c2mSMf0uLbMJcFWYfj2vQmZfsDdgfIfyJNgZ/DOH10/fpvUTk7hN8jRF+eyTTD9a0NxInLD6eVoJM/1O6Pk2psP4jmiJ0gRT0/MGNOV8U1XGh5JRPrDCmN0qhEZDMqJG/4y71Ny+OKz93YY0ZogdSXMws+Xz+mk3WPtjfLz93TzJ6idrvY9JOozvBSYZOtRyvUnNzJGftT9ASe8wS9xPXj8t0omMj4/3TMn+usE/y8pAtS9vsQxJ9tOcz6zz9veWNbuJrH5yvgrnmzqlRG9IreL1k+AxmvnHtMhEvs00N0ek7jH7MkkqZ3q6PFlr8M+yMhD5aAxzeQNjr1O+zL5MMT/mvnMk8wn2hec2HRA0Mj4cPNDuIUytCpogbl96xql+ROlJzocNjiQzI4+2DP4ZP0nwzzzqN03gEdRwalbm4yF0uX4OrYtgX9ZF/2x88z4txkoPS4KMjahlpjUAOohwrkcKsySPvH4Se5LyCTkPTPYlN0vN9fOYf3aLOWObnE/2z05/4O1vweH2013P67dykpowXj/JKNA9zfH1VLh/JvKhjWR85HcYuGkxZuoV+GeCpdX4Z7eYT7XC+EJJPxzJML4Gr58N7p9NUR1PbTJa5/aFDJtph3SbjT/+8iwNH3bgov30XZLMeKae0T/L+6iqf7bFmsME5dsS6uf4+M3NF1jtiuzLa48emyOTEaJ9cUI6OlqxJhkL5ZvKCnGWVGx6AtoX+rBIUk/rn5FPYYF/tsVcz3ml/W3O379fqZLyK7IvsxZ1U1dIg6N9JiYBLZLKdmSdpMk9Zny3H3M+sim1m9lP/UKW0OifhYJ/lvHR+01S13l84YXMh5vy0EmCTD/qn900+Wd25p+hPaWlt3lEa+Wp5aTpbE5m+mE6ruSfaWfdtXzCPKfon22lBTpJMzd1kunH/TM+bXdu/+yoJx+mPOqfbVa4ecr7Z9vm+VSzf8bmHzP/zJtkfGl5364yPqfB9eOuruKf3dT4Z8AH6XA+TNJekfiuN2j9fGdxn17nn+nUa+efhYJ/ZrP2Nxmnaq14aVGL/lk2PThJE8/aX5yN/3yun+KfxXJXOn6f8Xm8n591Jf/MOJ9a6J9h61fty7azQo+kfNcF/yy7lnrJ2vHf66x+YmZy/llVmqNBJ47alx+YI6D4Z5gketfVqjxMKvLPQr1/Nkm5jiytfaET1us001WL+i+bmvHtO9LD5/wzZkzffv94hp1NPTXLZm6E4p/BxzmcOpzqyD8Tn2Sq/tkkbVtv/CMdXzqR7LIB4sqbrIDWeY4F+2KFgn9ms56j59CzKM2cz9ofd2Rk/wyzK/tnXhv/LJT9M5+1P9pFHVqc7ySzn/xxg2wHq5a/zvVrZHxh3j9jdve+xeaevnMYn3XI+QT/DDKCIB37Z/lVBKp/NukdEh3mOV+Y6Zc9Bqjmnc1ZSJbXTzfjg3S4feFucspHLent6hHlCyun7Gaqf0YKYSavXqjxz5z8c2jVPzv0046I+RWCf7biC8s05kWnew6T5fbTqV6nfFiMon3xaB8wNc+69Z6ZCtUPbk6RVf/M5eO//ONYk3/GH8HR+fnrj/n9oDogMwyV59JcZv37W4vhobNU5V3ZzARJ9n7a/q4fWYzvRPDPrs/hYyFanFMVx5+ls6TzaTq34VR6KOefgX54c+pfS0shCvwz4ZmllT2Nslz+2c2cWvuH/NE0ASd8M/f41avZSVZpyAk/2PxcP3u+51qW5llYGs3ScbLUZZda8a5Ds3/W2dN9+WGj/p064SF3lmzRApOzryKQ/bPMgGj52i8c0q4iiKWoYd2oEP2Mhbkdrg3X8X3OKoL2a7a7sopA9c9YOgb/rNNVBFmptltF8DlrQPQvy3aUjt6+KKWaPgn3JfVCnqyonjh7TE7IQORVBJ4vpSOrR5+ta9UrWKLQxj9TCthfbWLAI5l6NhyMDEJiAnZSx+9brZpreiurvvxwrRlo216abqvWTNSbd7TWxOyfqW3CutNPwpovqLcGB3Ydef1eVqo2nLBmtfr793z9GhD3Ibnp01DTsMNys1kLI/j6UeYz0HQkyfTqpXfU+meatjcNCS3Bv4fkGtIRhHBkt4nbNDipGYPTPHxd1XFox9AENG+5v38DCgg3goQ72k5kW7YdkHztwg2nF/v7l6Hmw1U25t52A7gD3Kbe379Ytjd2dzfgfNv1cZlJ4Ng4YvXQxuMF0lKInHrUVGj8M51FQ74yCmZZ0cZi/527vr8KJd+sWatri/3TTc+qPXr4MNmtW+Vl+LqFS+ascKn/Xgh8Td+9+6j/3i4Uw8bewzX/4fReE28OlWLRh5s+df0Irtqrg+2+c2e6tbZ4J3Lh+L16tLY2veHtTk8v1xeXWn75zvSd8vL09Jrnl0kunLari9v6Z2mbQD7/LvI5j0ilekiqZ/9GOa24Gx6Ud/9efy1IP98lhmC6f7EGdTAil8PXobUHSCH5HtTCYy7wP4rCe+ldrBh+LqKsETnQgvhTJ726fzFK4GeE6YZhmos1tVsX1TP7Z5JF8zBfmJV+rDd7Laiqq6tImWzAjxYm2yQJrmKbg1OWVvFaKJC1R/17FuRrsQm3uBsC7RIWSR1y4EHm73lwwZ4LNXUaC2gVCe4iATbee6T0pu3p9J7pt/EazwVcXxbannZteGf+mYtFCBURyn0ZCxfyWrcwm/jFMiabpHw1+LyLuSrjvUGEpUU4E4EDqI3LzkOUARnAXCDfore7uDiNh5fxqhpq29pAAvixFOOp0y5cuZGIfIs2FghUf8gPY7Iy70gwIGb/LG+waRVZDlzQ5BE0lv66jXz+nsj3tOVDXp6izgkmm9asmPDFjG8pJDURAta51LGepnwJflfDdmDjNTUfYncCuGgXb79aY3wO1uoNzEVePcX10vpnGscCM4rFuoTlmrYVF/nKyLfK+GqsdSIfJos5nfbxv4zvHjLUUwMMfMTu5/iapJ3Dj3sRpvEU6ydJo4VpBNOo3zJNpq667vnOW+Of6Zwl5EPpiJF5VK/X7yZY/Luo1xq2v1X8kbgO6gdf10OSbI1kwcW6FiEfZpXxhQ7Wz2D33tI0YU8UviXCN421gNTPWkJb+L0Qfjxq3q3Xo0L1OvfP7lC0/hB+3HHuLj+skfbns5w1sWyhN0Q97bXl5VXSJppgF1su1rV7CZy5i4W/lPLBzVEAtC+PfJB1DcsiSVj9JHU65bOnxfYXoH3xl9Eabywv14TOXjsuKPLPMmcJMRaxK+sPN5DvDrMv+fYHjQ4/O2kUki0D312bt7819FiWiI2Ezt67h/YTc2qz+tnC7qW5zPULc/oJ9gVOuePuYSuxHcuJcEtBveveoX+G9bOO7lQZ+YLMfj6kfBHlw5y6qf2EUkU+qIotynfXQvuJRmMDyw7vhy1y2noo1s/WXdoYlpIY+7/4KZy/yviwai4i/VPka60uLydry4mCTmkAAAKpSURBVM368nJgWerAS7P/hHZAhHzY7/ZbUMyLe4tg5Uk1swH3HuT8jkX5UKo9YlSwyVM+PPUOXL5qEZesP7XrHnLskcpKr3rqc/uJZQIezRLWFiyzJmt/eJ9FbNiLWKdsOLe+2H8XCii0pJk/knNX2v8ldLTLqveovWpBm0I/FHwu7B92XZe4MdMxyU8CN8SOGNRKE0hI7m2/tUiNHR54mPI5obNL7rlrOwGJLUXEf2mS/o8433jzPYe1gbqH8mNWPL+Od3yUoJCQ8gZIHDA1JP9M4MP9l9KN/eT5giDCPRkTNOZuUG4mLmga+lGAJ7Wa4C67uGujA86S5zebZZd2twFuAohRv1zHi+3Qb5adMhpX5LejjY16gEuQbb9Wj3x8ORJK2E1wl6swwreTEnzHNIpdB1J38NcSxLj5I9zRTeqJi//58FUE6Xi6cYEn8/nKiNO8El4Y5LbdpsKXPD5hKkAYQetvLixJF8xlwbA5S8eT98/y8eaG2R7z62idTWYVv1NnWYa5loI3QyydS517WVbkww20yAZh+tfRhOkQaWbkLNtUFLw4paZjadI5y+uWVn4DwlRAO6s0bV9HE6YiO92mwlI7YdP2Xp6Ujiunw8tOP5+ayifwEQuDBdiFqciCmbKzvJWl7DBnTsfKbz/IBYS+y+Untd/h4SxTnh28U9fxW1kml5rj2WHoZrvXCYChzQuYJKs0OFk9fZvoTD0vU09pcPJ8qiEdfdtz6Q61Al5aQ3H7XejICCQpNNvJotlRR4h6uij5IUQ9ISrc8WJubkk3d3yinvwbbPgGw/ClaXPwKx+IRPoNlC2+/XUYBv/YgHtgGzbA5tuX63cH/4eEgg3MKaHDt2j/JwbHTEcAcYN90971/4BgF2yvzxH/2aEI7t/wb7hi4f8A/mFTnzwVx3M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 name="TextBox 31"/>
          <p:cNvSpPr txBox="1"/>
          <p:nvPr/>
        </p:nvSpPr>
        <p:spPr>
          <a:xfrm>
            <a:off x="457200" y="457200"/>
            <a:ext cx="8077200" cy="584775"/>
          </a:xfrm>
          <a:prstGeom prst="rect">
            <a:avLst/>
          </a:prstGeom>
          <a:noFill/>
        </p:spPr>
        <p:txBody>
          <a:bodyPr wrap="square" rtlCol="0">
            <a:spAutoFit/>
          </a:bodyPr>
          <a:lstStyle/>
          <a:p>
            <a:pPr algn="ctr"/>
            <a:r>
              <a:rPr lang="en-US" sz="3200" b="1" dirty="0" smtClean="0">
                <a:latin typeface="Times New Roman" panose="02020603050405020304" pitchFamily="18" charset="0"/>
                <a:cs typeface="Times New Roman" panose="02020603050405020304" pitchFamily="18" charset="0"/>
              </a:rPr>
              <a:t>Brand Recognition</a:t>
            </a:r>
          </a:p>
        </p:txBody>
      </p:sp>
      <p:graphicFrame>
        <p:nvGraphicFramePr>
          <p:cNvPr id="5" name="Diagram 4"/>
          <p:cNvGraphicFramePr/>
          <p:nvPr>
            <p:extLst>
              <p:ext uri="{D42A27DB-BD31-4B8C-83A1-F6EECF244321}">
                <p14:modId xmlns:p14="http://schemas.microsoft.com/office/powerpoint/2010/main" val="1565938858"/>
              </p:ext>
            </p:extLst>
          </p:nvPr>
        </p:nvGraphicFramePr>
        <p:xfrm>
          <a:off x="883928" y="990600"/>
          <a:ext cx="7616825"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981805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data:image/png;base64,iVBORw0KGgoAAAANSUhEUgAAAN8AAADiCAMAAAD5w+JtAAABUFBMVEX////MAACaAACcAACeAAAAAAClAACpAACiAACtAAD5+fn39/eyAADw8PD8/Pzp6end3d26AADj4+PU1NTCAACwAADc3NzLzs6zh4f139/GAACzpKT46emukpLOAAC+MzPttbXwwMDQISGwdHTDw8O4uLhFRUXOExPSLCzroKD0yMjUQ0Pmioo+Pj6Ghob32trpzMyYmJgSEhIiIiIYGBhtbW3fcXG7u7vt1tZaWlq9DQ2vr6/mw8P20dF+fn6mX1+hoaFTU1PYWFjdsbEoKCjUn5/jhISgamq2R0d0dHQ0NDRCQkKuODioExO0ExPbrKyajY3PeHjXioqmHx+5U1PaysrVcXHQiorrqanMV1fTSkrFTEzPNTXJaGjCdnbl9va8KCi/UlKdUVHCe3u5j4+bdna7Pz+6ZWWmRkannp7IkpLNqamXgoKdIyPFuLjNcXGi8G14AAAgAElEQVR4nO2d+1/UOPfHCwy31l5oobPjM4vAdkAUhQGBYQdxBFFAEAXxtuyz7u6zd3X//9++56RJmubSGZBB9vXdqJjptE3e+SQnJ2kaLOvf8G/4fxW8c4cvnfMOgmc7ruv65whwmWtfdUTPdv04jqJyREI5i4ify/rv48C/4oSe48ah5zm2Z3uOA1raXvrJth16GCNQCiRikzMchx12g+BKA3qOH/re+vYh+QN/t/4kEYj+ST7TL7azM3KfF6wg9q8woO1GrrV13JuGvl5jJB/6+BdbAHhlFYRaF4fW9rEeorOwfXUBEa9srZc+Bw8VjK4mYKrelqEKdhz6Dq049p0rB4h48Werh2EdAK+cgmA5Qb3DAvX6pGA+E9vgFVMQ+73A2jroDK0NZGnrqikI6kWBdai1nGY4IyK0wSulIO3W1ay2YzMybl2pjt5xIz/r1g1wJSkUEh5sedAPXg0F0XIqlbMAzESZJzy8Kh094kXelgGvEE5mzCl4eDU6etqtlzRwCsgQC0ZE4S7Ein7xNph26zn1VLwhYygi7LsCHb1n+9jvlc4FZ0DMCLe/tBXFbj0Wu3WJrh0bJRzKE+arqGt/QTzs1oUB0Xno8iLmCUtfdLgE6oWut2AQT4cxQEMBolRJ17+cFYW2h916SSueiUwIxYTspl9sRJ9265nlNNJp0EyUujr6hZxtyWsRxescTiHU1dEv0tGneHw4q8fLcwySv/yfAVGVsPQFpiwIXuaUCXgG7QblIEHKhCLgAamil+lsk27dy6tXIJ4CJ1BqCAUJuZG5VFeNjtaPFTwNHTCY8ZBwUCVUAA8u1YrS0fpHM14HyukIzYClSxwugXqB600etMeTQIaHyT/6n7aaGgHpvOhl4EG3HlrrQ0Y8Ld2wEgZziFxEo4KX1Q/mB0RGPAFNA8cQRUadhKKClzJcot06HzEwPDNdu6AQKoAsre3uW1E6S90r40l8Rrox+sdAWAxY6rqCZK5FUk+UT1ZPpLjG4VREPaBSQ0tdnjZMvZaFkglPUk9UDcI1QLw2xv5AECAzY6MF5Al2VUHSrXuaEUMxHWAQJDmMXcvpWKggbxBd7OjTbn0rP1pX1JPoUDoNGye8lhGaFMyP6LsGiN26I07jSrZlQI9nhGOIYwphIeDBodeVjh7aHqjHu3VFPh0e6tNBAInbA/YKCnZjuIQdQ26WWtf4cnikanYWJECxDapN8GCdVNGLxfPcMFBnqfXycfU6xUNralRQ4SOPz0L3YgWEAZ+1Ls9SS3iSeirGCP4hwVhHBwUJ8zVUSBuGS6F/sQI6oV/JPf9Qa6dkWRS0fCCweUKlipoE7C01HLB1F8oXOwt9eTzKlyEKgLJ6Cl5KqFOwI8B1yM/F8kVuQ2p96RCmdPzyt5//+9/fdg4GRLwcn8pGwo23L168+P6796wRXhNq6MDgUK6GSnwNN7rYBgj3E58/U/l6h/5emK/i93Z1fuvHgQFaN781Bg43enS/gld61cr6K2qJxui1z3gYGsa0VAHXL5jPcyO/0SfjHRzlG3n1+2eE71tj3VmngO+PcrmrvKBmdHj4RkW6pLr1+uVQX56vb+Hi+dyFksQHI04l/2NYOY189mGK960MYU2MjKWACh9etv6yNw/YBf1cWb/jBc2JjRtgOU18dvQ/gndbwzD5LFVQxwdhO+ekdVk/gje0pT1za/Cakc8tfwUNb2RkXvflm7SKGvis//aK+nWFLydf30vt/R3/12K+0dHRN9oU/O9JL2Hg8072RQG7Wz9JSlw+GDdly6bd8H/m+gl8gPeWf2u7Pl+l5LlbpIYa+Bz/G1HArujXJ+CVenku3ThZjZi75AT/aacfl88Jk9VyyEywG34n8eFKfFZudvApp5/TRf1I9bzBbm/HzQ9Pvg4yvvfIhyvKxQx4eMBPgG+KAXh+8vzJVxErCyfYzvN5fpQkAcWwg7JoQS+6f0c+8XFKqfd79pWbtI4HuS21w0/7wOdG5XIU8kc+uHqyXC4nzV9GR0/ZhXbQfDA6wqu5E3zK8znRf375I6H62kFyLM6FdrN/J3yv2Vf+6hPwp1g2vbC2c+1ZVGvVW82yz7LghHigXm8B30qW/z/ej4y8ynBX3+f43OTD4NBvsUfvmwgGpqv9Q9r8ttk3/uqDgcGBjC/57dq3L3/f+X1n50eXZ7X89Q4Jv46OPuZ85T+ejY58x/nC5Eaer/wB/NB1ft/fhS6wm/rlfRdoRQ8GJT7mUfPL3fI3oyxMcL7oP6NCdYUrX47k+b4eHBg65N8+yBpgV/RrlHR8ll/O861q+b4ibNevK3y3i/kGXuv4utk/yL6nG31F+NwYQ5Q0f+KDPYnvOoYL4evrSv9e0vLZ4V/Y/oJaiwYDH6ARwFsGPssnNTvPNzgk8pUuUb/D7Ct/f3Dwt2+esLDPx7Mi33UWqjm+EZHvG0U/E18X/bOUr+919p3X+JWM29lg/Sx8o+fj64Z+62L97Hspfl35NTeldIF8AzJfX7f4/Ew/Mu2Su331hcA30jU+JmA3+3fK11vNn7B1rSt8bJSZ5+tm/075hAaYhsqPw3m+UQ1fTxu+EdH/jMEwDy4wvtUHfd3VryHqN1Ta8aX3nat/D4t8oxr9enp6zsDnrg8N/U2HF15cE/Xrbv+Qzlv/6csPOdJJIl4/R2W+Hgwi3/UiPki1kQ2Fo9p+d+unpN/Q0PFJqAAW10+Fr1C/XHCi5keBrxvjP1m/oY+fIvklqPlnXeKDUeZQt/WT+YZ2Pglj2DRMfsvb36hcP3vOz+eFzeelLvcP6yWZb+Dgr3IgpTNh7h/OzweDsPpPXdbPb/TKfAD4TTnKN0Lnxwuvn54TJq0Px6J+3aifC4p++IjnQS1XRz13neO151PsZ27+zMOdLFw/hDFX/fnHUumS+wf6VHP/P2XhYTGc+NLcv5+p//Nw4nG11my2WvUnx6Xcc9yu9w8Z4MDx/8RG6MY/F/hnZ+rf4+ZzDPVffvooP6fuun6CgIMDXyUZoBNvM/t5Dv9zRJ5fGlQe417C+F3iGxx8wOevLTv+NHZ+/3pEmh8Un1OXLrN/L+1Prk/S8AKG7/xxuBeXn13g+CGvX9/l9O/oyP+YfbktzO9aXpC8182/fA7fgMzX5fEfGb/z28dfQR39nk/Fh8l+N/W7rPmXH9ntIe+Qjfe8fuI0n37+rJgPRni68bu2+V2mfn6CfGMin35+kM4QmuYHvbD2Up0f1PN19flt+vyB6+cT/YbYswYj3yghLJjfDUx8mkUwXewfUgPat5OvnxlfsPr7iGl+XvP8gfPZOj5Fvu7P79IKenBevuzxbYx87zhf3CzSr3Rp+tEekDss0Z+4LIuZDS+u7Y/QMZKWjz8fs4NP70dH+fM/GKEfa/XTrSJs+N19/l4q9fLn0+HJ0ODAr8y+2FHteIQO4rV8/Pmm55/8OjLyODvnjwPN8xU9X1fXT6QGhj2R9hzn5eBw9pi53HxWyJc98HPc1yMjDfbRX31+TdZvwGBeuru+h/D1/Sl8O5kN2tzVP4bZLJOW79v7wn1v8QvtqPVkRMenXeTaff36ftOfGDZ/4esiRb4RDniky5jnrtb3tfrplkh2c/zOAI9PbM2Glm7S+omvadXzfdtw1LXFLsgnrc8S+eQVkt1fn1Uq/azM76IRbD0/0OtH59RgWPizukskdA6pfMMyn3YJbzfHf1kX/1ckTfB6ftRKs6nlGyV/4cd2lF/+Dndv1qnsRj5Rvu6uz+Jd/NflyM/qmueGSav+03D2UgcxrhjChPKl4dl2Wdwey/HLzfoDuoIX+OhFfvK1cQX2Zaz/hDH8k+ZqOQrJzqt+gIt6nu/jc0D2oMwKkhoJzdYv2awahq9qSTkmF/phjNNjP7EFvDcq2UUfDNazS+N3YX05A/z9l2azVkuSZLXWAroHB7k3O8ImXXJQ53ws7HwNF67idc1Wvf5kn+EN3/jELmoBn2kB/UXXTyuvn/Bu1cffPzxPw5P9A/auLeXL1ok/+3ZEDsc/pRd++PAyXUE/RtaXDx8IwdD60L7EF8uH7z/09iqAmPjQwPHHjx+HxLdXxvLvP+jefsBw7f3x8TF7DWKMvh/whd5/CN3qjsqnvn3E3626liPUI+JBdsqw+o5Vhie9oLNfDcOL5fP8wKvsFwIO5t7QUd4dEwiVd3PUN6wK5dtveBdcPckKTruxb+ITXkBq936VelhUT//+WF6+/QXv4ndftN0wdipGQN37cR2//qd998j4giPgRcFnvP9n2DsdACOv8lHhy70hJ7ZBNKMdEerf/jPVzuMGwTvnDu+ERB8cNyg7lR2DgPq3i3W11EhXhMf59ht2FIMDawiFjJTNMQTXj8pOw/j+tAgovj9d9BrnWPZqqvkNcRHveN0Gp9B1TXlMEU14NtkcnwTtFvhhVLazbqJPCyi954iGxiTicO4NeJHO9Pr0zoJXLofm/fldJLd1AzciHmhEwEJTiJPEqyiba7R9wX9sjO1bIGqX26Rh0KRebgeKhlVOImPuKKbjaAA98osNCtBICOJykrXBvjaA0h4GY9eEP7q9C9rh7S9YfjkKirOIXrsKSPHw20LLC4OgyOLdhAFwQAMo7q0xZtpfQ62cIt5BBV/tLzSRHhgJkFEFpHj4xoKLU7VegEeFqE+jOMpzGzuGGlq4g4gpDOrxZNuyv046BvLChx1inkJkcHyMptklURtFkgA9D81j6PKTyKU+Rr00SvDwrl4cQUd/3ClgW0SZTsHr45UT1SN+p5PiYdQVoiTnPviSCiDKJ+IFXj7qC0L6OU9GAdQS6iGFLZjk/ZcUvI/gcwYUj6pnc1IluymgKB9Wzrx6rs8kY0LSemo7cc2qfJQBCySUhUz30BK/04kn4h1XsHKa1LOznBNoLwxzAhL5SNszqydE7SiMnIaioLqDVkf7n2noFLz9dTsyqifgsZw7OQFT+RwuWaZewNWzMysDUayiVcXIaHZA64DQtL9bru15OOXWXj2ecz8U+UjrK1YvFoTEbqIc2Q3FyGg36GuzP9+AQqdWzqK2J6qXRW0UUOSD1idIpqgXi+rhXcFX0xgZw/6Kuo36pE0yJTpZPantyXhZd5HmHM5GPvbuq43GMwWPszKIdW0v7WmgskBHb1fUbd5MG2TKiAMGOs3miqBenFcvIw0yvCAnpFhBsfmlL5iK6mWSebm2R/DImkwAVF21s27fqtvAtXP1vAwvX+/0fIFkimT10j6CdJR2DEYm3wZ1hO0Qh0x0rO2RLcEU06JYmUBuhqGv8KltT6teGg3RVStLzraW0IyYP023vfB+oWkR1JNsPuniZT6terJ/xvGIqxZ5lZIOsHD76w42wKb3LOm7dVE92XKSqI/6SXxt1VOiYJOwiuYHvOfZvjyjy+PtLNj4jKpIPaVLoxCqfi4vA0/0rvOSiVFohrYbJVb1Y69Wws4RS3k6hndMTYura3CCeroeXlc/85UzKw6DeqSmgKtmL2TThuchlOCyqaSFtm1P65BQB0bDV6Sero+AtMDIxK40bZgjLGQUzlJ+PQJ2DPE51dPzqepJ3bqsHpaq5yaR15Cn7iVELaMGTpilRqcsPJtTJgip45OdMkPHIKpH7uqHZfXZhEJYEPpUOlDPLmtcatUp06kHOdfYF1k9rX8mqYdRdNXchY+9vVrENpB9+l8vs7+utD2tA6N06wxCb19E9WSXWlQvX6rgqsV2ZadXT1igo3hO7mLo1nUDIoN/phsX6PlifduT/TO5VAOcVWvIvzuur6+AMf9lnq63VORSFzllQr3T8FHJ2rY9NdnUVdvvVUJfB0G5aL/RbkAkT7so4wK9f2aWLN+ta0o1iiKrco5fsKa54GDBO59LLdQ7DV9bp0yvHou6OCezo8muidJ0pjgg0ncMReoxA6LykZU62ilPRT1dqYKrVrYrxlx3HI7pPKcpnU7UM/pncttTo3r1SAJRmH+Efa6w37Bjs0ttnvKUO28tX1uX2i8q1fyUxfnCQcMra1zqtlOe8qy7lq+tU1agnkNdNdHZPod6MFrvqFtv411r+/e2HUOhehiNfaii0E0Qr6TUe0C8l7T3wyXbaGSG8MBBL3aHfQd9B+REcuoQ/IcPwDppe3qn7Az+WXunTFUPo1hFnepCY6GxDn8W6H+NBfivghH2RYP8t77AI+kXVTuQ2l7BnKBZvbb+WTuX2uw3eX4UQF9BHhaH9EG3S2YfXZwxwDj+9Uk0zE7DH/AJ90U2pNPepc5Fi/wzs3oG/0ycioSOMFwlv9I9wV/pXsNowqOxGCW/9B3PjVdJNIE8fYZL3al/dhb11Mksz3Ni13GdMMC1ChE+8Q9DEnXyUdTZSaOxD1E/sh2voGq0nfL8HP9M75QZe14P0/I8K8aHVL4U9dKoC2d5Aa7mCDFqkyQLXOoi9ZRxgVfon+nVK2zyHZVq8XyqGU/fMcg3z5l/jX+mc8rOpJ52KrLtbHgnzl+HTplwc4N/dpYCbjOZdZb51M9ST5uO3j/TlmpBASuTWYHOdluiv37h6glOWXZzvX8mlaoVylG8q5f6d16WA/zhSOrZkePkC1h/R4dHwywq3JzcVkknjWbVXaklWv8sV6rVyYntCQgLEJ1Io4dv5iHjJLr9Bn5UQm+SRie28VUp1vN6k7Nvb9/enHuzkN6xOkHvsD15675NSG+Rz/Qo/sDZ8EmWzsSEh0zz5OaTGE3TmXeyC+i5vO7kq4bGP8u71PNTPeO438djy5ocT6M9PStQlTZJDA9sWdXbNNozPnPz3REtyvn0FAg35zws4Psz9Kye6zNTt1fwXcjvevht0h9wsHJKz4L0qljOc+S7KSglb5xEj364KV12WtWbML19EewJ8JEwB3wsuz2bVlg9ZR9mbqV8Wdh0MK2J3CG03fencqedVjx/sycfroMOt2ayz2T/xhdp/A1kMY29tm5K192u6pdC6PmEMli/yfm2x3nOfCGvKl/PHDSPykzuEL6guZA/1HPbt3R8WTo9PRPYyubS+ApUgvQOsxo+w1IIDV+uN5jnfOEkT/dmxco+AN/JqZQctL1XNMrOm7fcrSnptEkNnxOKwq+gNaR8UFkdI19DO6pr659ZjO+xLyBN3bcm+a1nboVMv5vv6LGKVaEsR/fpsceuyzQ/PaWbMM2pfNDgZoXPm2hPKV/Ptkfr56wll9TNSiaZ4D5o/DNpDQjje2EJfFBt3mR8h7x+rvxwn30/z0kf0xJ2eJ0++oFK9MqanZube0zv+w7ir2LLW6GopCiwL2J871j7m/Xh1Lm39PAKXDYrjQtYtK1/ltVPke+N/4rHhfa3YlXHKd96emSc873L7MusVU0jm2RnOqeHHSb9nJ3ebIacPFW1Mr6bVSuNvMY82ls0iVu0U9U5fwX+WVqDFzL7ucWRel4473hcx/fGn+B8f6cxsOAK3zvyqztOZlgSxIFx0lvcJAU7hV3tC5bUhJOVhOvfoklMFjh/bf2zBa6ff5jpt1LNGjjynUp826wRjVf8x7zwtxT9qmjC6DU9c2mSMf0uLbMJcFWYfj2vQmZfsDdgfIfyJNgZ/DOH10/fpvUTk7hN8jRF+eyTTD9a0NxInLD6eVoJM/1O6Pk2psP4jmiJ0gRT0/MGNOV8U1XGh5JRPrDCmN0qhEZDMqJG/4y71Ny+OKz93YY0ZogdSXMws+Xz+mk3WPtjfLz93TzJ6idrvY9JOozvBSYZOtRyvUnNzJGftT9ASe8wS9xPXj8t0omMj4/3TMn+usE/y8pAtS9vsQxJ9tOcz6zz9veWNbuJrH5yvgrnmzqlRG9IreL1k+AxmvnHtMhEvs00N0ek7jH7MkkqZ3q6PFlr8M+yMhD5aAxzeQNjr1O+zL5MMT/mvnMk8wn2hec2HRA0Mj4cPNDuIUytCpogbl96xql+ROlJzocNjiQzI4+2DP4ZP0nwzzzqN03gEdRwalbm4yF0uX4OrYtgX9ZF/2x88z4txkoPS4KMjahlpjUAOohwrkcKsySPvH4Se5LyCTkPTPYlN0vN9fOYf3aLOWObnE/2z05/4O1vweH2013P67dykpowXj/JKNA9zfH1VLh/JvKhjWR85HcYuGkxZuoV+GeCpdX4Z7eYT7XC+EJJPxzJML4Gr58N7p9NUR1PbTJa5/aFDJtph3SbjT/+8iwNH3bgov30XZLMeKae0T/L+6iqf7bFmsME5dsS6uf4+M3NF1jtiuzLa48emyOTEaJ9cUI6OlqxJhkL5ZvKCnGWVGx6AtoX+rBIUk/rn5FPYYF/tsVcz3ml/W3O379fqZLyK7IvsxZ1U1dIg6N9JiYBLZLKdmSdpMk9Zny3H3M+sim1m9lP/UKW0OifhYJ/lvHR+01S13l84YXMh5vy0EmCTD/qn900+Wd25p+hPaWlt3lEa+Wp5aTpbE5m+mE6ruSfaWfdtXzCPKfon22lBTpJMzd1kunH/TM+bXdu/+yoJx+mPOqfbVa4ecr7Z9vm+VSzf8bmHzP/zJtkfGl5364yPqfB9eOuruKf3dT4Z8AH6XA+TNJekfiuN2j9fGdxn17nn+nUa+efhYJ/ZrP2Nxmnaq14aVGL/lk2PThJE8/aX5yN/3yun+KfxXJXOn6f8Xm8n591Jf/MOJ9a6J9h61fty7azQo+kfNcF/yy7lnrJ2vHf66x+YmZy/llVmqNBJ47alx+YI6D4Z5gketfVqjxMKvLPQr1/Nkm5jiytfaET1us001WL+i+bmvHtO9LD5/wzZkzffv94hp1NPTXLZm6E4p/BxzmcOpzqyD8Tn2Sq/tkkbVtv/CMdXzqR7LIB4sqbrIDWeY4F+2KFgn9ms56j59CzKM2cz9ofd2Rk/wyzK/tnXhv/LJT9M5+1P9pFHVqc7ySzn/xxg2wHq5a/zvVrZHxh3j9jdve+xeaevnMYn3XI+QT/DDKCIB37Z/lVBKp/NukdEh3mOV+Y6Zc9Bqjmnc1ZSJbXTzfjg3S4feFucspHLent6hHlCyun7Gaqf0YKYSavXqjxz5z8c2jVPzv0046I+RWCf7biC8s05kWnew6T5fbTqV6nfFiMon3xaB8wNc+69Z6ZCtUPbk6RVf/M5eO//ONYk3/GH8HR+fnrj/n9oDogMwyV59JcZv37W4vhobNU5V3ZzARJ9n7a/q4fWYzvRPDPrs/hYyFanFMVx5+ls6TzaTq34VR6KOefgX54c+pfS0shCvwz4ZmllT2Nslz+2c2cWvuH/NE0ASd8M/f41avZSVZpyAk/2PxcP3u+51qW5llYGs3ScbLUZZda8a5Ds3/W2dN9+WGj/p064SF3lmzRApOzryKQ/bPMgGj52i8c0q4iiKWoYd2oEP2Mhbkdrg3X8X3OKoL2a7a7sopA9c9YOgb/rNNVBFmptltF8DlrQPQvy3aUjt6+KKWaPgn3JfVCnqyonjh7TE7IQORVBJ4vpSOrR5+ta9UrWKLQxj9TCthfbWLAI5l6NhyMDEJiAnZSx+9brZpreiurvvxwrRlo216abqvWTNSbd7TWxOyfqW3CutNPwpovqLcGB3Ydef1eVqo2nLBmtfr793z9GhD3Ibnp01DTsMNys1kLI/j6UeYz0HQkyfTqpXfU+meatjcNCS3Bv4fkGtIRhHBkt4nbNDipGYPTPHxd1XFox9AENG+5v38DCgg3goQ72k5kW7YdkHztwg2nF/v7l6Hmw1U25t52A7gD3Kbe379Ytjd2dzfgfNv1cZlJ4Ng4YvXQxuMF0lKInHrUVGj8M51FQ74yCmZZ0cZi/527vr8KJd+sWatri/3TTc+qPXr4MNmtW+Vl+LqFS+ascKn/Xgh8Td+9+6j/3i4Uw8bewzX/4fReE28OlWLRh5s+df0Irtqrg+2+c2e6tbZ4J3Lh+L16tLY2veHtTk8v1xeXWn75zvSd8vL09Jrnl0kunLari9v6Z2mbQD7/LvI5j0ilekiqZ/9GOa24Gx6Ud/9efy1IP98lhmC6f7EGdTAil8PXobUHSCH5HtTCYy7wP4rCe+ldrBh+LqKsETnQgvhTJ726fzFK4GeE6YZhmos1tVsX1TP7Z5JF8zBfmJV+rDd7Laiqq6tImWzAjxYm2yQJrmKbg1OWVvFaKJC1R/17FuRrsQm3uBsC7RIWSR1y4EHm73lwwZ4LNXUaC2gVCe4iATbee6T0pu3p9J7pt/EazwVcXxbannZteGf+mYtFCBURyn0ZCxfyWrcwm/jFMiabpHw1+LyLuSrjvUGEpUU4E4EDqI3LzkOUARnAXCDfore7uDiNh5fxqhpq29pAAvixFOOp0y5cuZGIfIs2FghUf8gPY7Iy70gwIGb/LG+waRVZDlzQ5BE0lv66jXz+nsj3tOVDXp6izgkmm9asmPDFjG8pJDURAta51LGepnwJflfDdmDjNTUfYncCuGgXb79aY3wO1uoNzEVePcX10vpnGscCM4rFuoTlmrYVF/nKyLfK+GqsdSIfJos5nfbxv4zvHjLUUwMMfMTu5/iapJ3Dj3sRpvEU6ydJo4VpBNOo3zJNpq667vnOW+Of6Zwl5EPpiJF5VK/X7yZY/Luo1xq2v1X8kbgO6gdf10OSbI1kwcW6FiEfZpXxhQ7Wz2D33tI0YU8UviXCN421gNTPWkJb+L0Qfjxq3q3Xo0L1OvfP7lC0/hB+3HHuLj+skfbns5w1sWyhN0Q97bXl5VXSJppgF1su1rV7CZy5i4W/lPLBzVEAtC+PfJB1DcsiSVj9JHU65bOnxfYXoH3xl9Eabywv14TOXjsuKPLPMmcJMRaxK+sPN5DvDrMv+fYHjQ4/O2kUki0D312bt7819FiWiI2Ezt67h/YTc2qz+tnC7qW5zPULc/oJ9gVOuePuYSuxHcuJcEtBveveoX+G9bOO7lQZ+YLMfj6kfBHlw5y6qf2EUkU+qIotynfXQvuJRmMDyw7vhy1y2noo1s/WXdoYlpIY+7/4KZy/yviwai4i/VPka60uLydry4mCTmkAAAKpSURBVM368nJgWerAS7P/hHZAhHzY7/ZbUMyLe4tg5Uk1swH3HuT8jkX5UKo9YlSwyVM+PPUOXL5qEZesP7XrHnLskcpKr3rqc/uJZQIezRLWFiyzJmt/eJ9FbNiLWKdsOLe+2H8XCii0pJk/knNX2v8ldLTLqveovWpBm0I/FHwu7B92XZe4MdMxyU8CN8SOGNRKE0hI7m2/tUiNHR54mPI5obNL7rlrOwGJLUXEf2mS/o8433jzPYe1gbqH8mNWPL+Od3yUoJCQ8gZIHDA1JP9M4MP9l9KN/eT5giDCPRkTNOZuUG4mLmga+lGAJ7Wa4C67uGujA86S5zebZZd2twFuAohRv1zHi+3Qb5adMhpX5LejjY16gEuQbb9Wj3x8ORJK2E1wl6swwreTEnzHNIpdB1J38NcSxLj5I9zRTeqJi//58FUE6Xi6cYEn8/nKiNO8El4Y5LbdpsKXPD5hKkAYQetvLixJF8xlwbA5S8eT98/y8eaG2R7z62idTWYVv1NnWYa5loI3QyydS517WVbkww20yAZh+tfRhOkQaWbkLNtUFLw4paZjadI5y+uWVn4DwlRAO6s0bV9HE6YiO92mwlI7YdP2Xp6Ujiunw8tOP5+ayifwEQuDBdiFqciCmbKzvJWl7DBnTsfKbz/IBYS+y+Untd/h4SxTnh28U9fxW1kml5rj2WHoZrvXCYChzQuYJKs0OFk9fZvoTD0vU09pcPJ8qiEdfdtz6Q61Al5aQ3H7XejICCQpNNvJotlRR4h6uij5IUQ9ISrc8WJubkk3d3yinvwbbPgGw/ClaXPwKx+IRPoNlC2+/XUYBv/YgHtgGzbA5tuX63cH/4eEgg3MKaHDt2j/JwbHTEcAcYN90971/4BgF2yvzxH/2aEI7t/wb7hi4f8A/mFTnzwVx3M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 name="TextBox 31"/>
          <p:cNvSpPr txBox="1"/>
          <p:nvPr/>
        </p:nvSpPr>
        <p:spPr>
          <a:xfrm>
            <a:off x="457200" y="558225"/>
            <a:ext cx="8077200" cy="584775"/>
          </a:xfrm>
          <a:prstGeom prst="rect">
            <a:avLst/>
          </a:prstGeom>
          <a:noFill/>
        </p:spPr>
        <p:txBody>
          <a:bodyPr wrap="square" rtlCol="0">
            <a:spAutoFit/>
          </a:bodyPr>
          <a:lstStyle/>
          <a:p>
            <a:r>
              <a:rPr lang="en-US" sz="3200" b="1" dirty="0" smtClean="0">
                <a:latin typeface="Times New Roman" panose="02020603050405020304" pitchFamily="18" charset="0"/>
                <a:cs typeface="Times New Roman" panose="02020603050405020304" pitchFamily="18" charset="0"/>
              </a:rPr>
              <a:t>                        Internal Evaluations</a:t>
            </a:r>
            <a:endParaRPr lang="en-US" sz="3200" b="1" dirty="0">
              <a:latin typeface="Times New Roman" panose="02020603050405020304" pitchFamily="18" charset="0"/>
              <a:cs typeface="Times New Roman" panose="02020603050405020304" pitchFamily="18" charset="0"/>
            </a:endParaRPr>
          </a:p>
        </p:txBody>
      </p:sp>
      <p:sp>
        <p:nvSpPr>
          <p:cNvPr id="17" name="Rectangle 16"/>
          <p:cNvSpPr/>
          <p:nvPr/>
        </p:nvSpPr>
        <p:spPr>
          <a:xfrm>
            <a:off x="447784" y="809685"/>
            <a:ext cx="8382000" cy="4524315"/>
          </a:xfrm>
          <a:prstGeom prst="rect">
            <a:avLst/>
          </a:prstGeom>
        </p:spPr>
        <p:txBody>
          <a:bodyPr wrap="square">
            <a:spAutoFit/>
          </a:bodyPr>
          <a:lstStyle/>
          <a:p>
            <a:pPr lvl="0" algn="ctr"/>
            <a:endParaRPr lang="en-US" sz="2400" dirty="0">
              <a:latin typeface="Times New Roman" panose="02020603050405020304" pitchFamily="18" charset="0"/>
              <a:cs typeface="Times New Roman" panose="02020603050405020304" pitchFamily="18" charset="0"/>
            </a:endParaRPr>
          </a:p>
          <a:p>
            <a:pPr lvl="0" algn="ctr"/>
            <a:r>
              <a:rPr lang="en-US" sz="2400" dirty="0" smtClean="0">
                <a:latin typeface="Times New Roman" panose="02020603050405020304" pitchFamily="18" charset="0"/>
                <a:cs typeface="Times New Roman" panose="02020603050405020304" pitchFamily="18" charset="0"/>
              </a:rPr>
              <a:t>                     </a:t>
            </a:r>
          </a:p>
          <a:p>
            <a:pPr lvl="0" algn="ctr"/>
            <a:endParaRPr lang="en-US" sz="2400" dirty="0">
              <a:latin typeface="Times New Roman" panose="02020603050405020304" pitchFamily="18" charset="0"/>
              <a:cs typeface="Times New Roman" panose="02020603050405020304" pitchFamily="18" charset="0"/>
            </a:endParaRPr>
          </a:p>
          <a:p>
            <a:pPr lvl="0" algn="ctr"/>
            <a:endParaRPr lang="en-US" sz="2400" dirty="0" smtClean="0">
              <a:latin typeface="Times New Roman" panose="02020603050405020304" pitchFamily="18" charset="0"/>
              <a:cs typeface="Times New Roman" panose="02020603050405020304" pitchFamily="18" charset="0"/>
            </a:endParaRPr>
          </a:p>
          <a:p>
            <a:pPr lvl="0" algn="ctr"/>
            <a:endParaRPr lang="en-US" sz="2400" dirty="0" smtClean="0">
              <a:latin typeface="Times New Roman" panose="02020603050405020304" pitchFamily="18" charset="0"/>
              <a:cs typeface="Times New Roman" panose="02020603050405020304" pitchFamily="18" charset="0"/>
            </a:endParaRPr>
          </a:p>
          <a:p>
            <a:pPr lvl="0" algn="ctr"/>
            <a:endParaRPr lang="en-US" sz="2400" dirty="0" smtClean="0">
              <a:latin typeface="Times New Roman" panose="02020603050405020304" pitchFamily="18" charset="0"/>
              <a:cs typeface="Times New Roman" panose="02020603050405020304" pitchFamily="18" charset="0"/>
            </a:endParaRPr>
          </a:p>
          <a:p>
            <a:pPr lvl="1" algn="ctr"/>
            <a:r>
              <a:rPr lang="en-US" sz="2400" dirty="0" smtClean="0">
                <a:latin typeface="Times New Roman" panose="02020603050405020304" pitchFamily="18" charset="0"/>
                <a:cs typeface="Times New Roman" panose="02020603050405020304" pitchFamily="18" charset="0"/>
              </a:rPr>
              <a:t>Internal Policy and Planning Division Evaluation</a:t>
            </a:r>
          </a:p>
          <a:p>
            <a:pPr marL="800100" lvl="1" indent="-342900" algn="ctr">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Evaluation Questions</a:t>
            </a:r>
          </a:p>
          <a:p>
            <a:pPr marL="800100" lvl="1" indent="-342900" algn="ctr">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Mixed Methods Approach</a:t>
            </a:r>
          </a:p>
          <a:p>
            <a:pPr marL="800100" lvl="1" indent="-342900" algn="ctr">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Recommendations and Next </a:t>
            </a:r>
            <a:r>
              <a:rPr lang="en-US" sz="2400" dirty="0">
                <a:latin typeface="Times New Roman" panose="02020603050405020304" pitchFamily="18" charset="0"/>
                <a:cs typeface="Times New Roman" panose="02020603050405020304" pitchFamily="18" charset="0"/>
              </a:rPr>
              <a:t>S</a:t>
            </a:r>
            <a:r>
              <a:rPr lang="en-US" sz="2400" dirty="0" smtClean="0">
                <a:latin typeface="Times New Roman" panose="02020603050405020304" pitchFamily="18" charset="0"/>
                <a:cs typeface="Times New Roman" panose="02020603050405020304" pitchFamily="18" charset="0"/>
              </a:rPr>
              <a:t>teps</a:t>
            </a:r>
          </a:p>
          <a:p>
            <a:pPr lvl="0"/>
            <a:endParaRPr lang="en-US" sz="2400" dirty="0">
              <a:latin typeface="Times New Roman" panose="02020603050405020304" pitchFamily="18" charset="0"/>
              <a:cs typeface="Times New Roman" panose="02020603050405020304" pitchFamily="18" charset="0"/>
            </a:endParaRPr>
          </a:p>
          <a:p>
            <a:pPr lvl="0" algn="ctr"/>
            <a:endParaRPr lang="en-US" sz="2400" dirty="0" smtClean="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1087877"/>
            <a:ext cx="2521289" cy="1731523"/>
          </a:xfrm>
          <a:prstGeom prst="rect">
            <a:avLst/>
          </a:prstGeom>
          <a:solidFill>
            <a:srgbClr val="FFFFFF">
              <a:shade val="85000"/>
            </a:srgbClr>
          </a:solidFill>
          <a:ln w="190500" cap="sq">
            <a:solidFill>
              <a:srgbClr val="FFFFFF"/>
            </a:solidFill>
            <a:miter lim="800000"/>
          </a:ln>
          <a:effectLst>
            <a:outerShdw blurRad="50800" dist="38100" dir="2700000" algn="tl" rotWithShape="0">
              <a:prstClr val="black">
                <a:alpha val="40000"/>
              </a:prstClr>
            </a:outerShdw>
          </a:effectLst>
          <a:scene3d>
            <a:camera prst="orthographicFront">
              <a:rot lat="0" lon="0" rev="360000"/>
            </a:camera>
            <a:lightRig rig="twoPt" dir="t">
              <a:rot lat="0" lon="0" rev="7200000"/>
            </a:lightRig>
          </a:scene3d>
          <a:sp3d contourW="12700">
            <a:bevelT w="25400" h="19050" prst="relaxedInset"/>
            <a:contourClr>
              <a:srgbClr val="969696"/>
            </a:contourClr>
          </a:sp3d>
        </p:spPr>
      </p:pic>
    </p:spTree>
    <p:extLst>
      <p:ext uri="{BB962C8B-B14F-4D97-AF65-F5344CB8AC3E}">
        <p14:creationId xmlns:p14="http://schemas.microsoft.com/office/powerpoint/2010/main" val="1165274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data:image/png;base64,iVBORw0KGgoAAAANSUhEUgAAAN8AAADiCAMAAAD5w+JtAAABUFBMVEX////MAACaAACcAACeAAAAAAClAACpAACiAACtAAD5+fn39/eyAADw8PD8/Pzp6end3d26AADj4+PU1NTCAACwAADc3NzLzs6zh4f139/GAACzpKT46emukpLOAAC+MzPttbXwwMDQISGwdHTDw8O4uLhFRUXOExPSLCzroKD0yMjUQ0Pmioo+Pj6Ghob32trpzMyYmJgSEhIiIiIYGBhtbW3fcXG7u7vt1tZaWlq9DQ2vr6/mw8P20dF+fn6mX1+hoaFTU1PYWFjdsbEoKCjUn5/jhISgamq2R0d0dHQ0NDRCQkKuODioExO0ExPbrKyajY3PeHjXioqmHx+5U1PaysrVcXHQiorrqanMV1fTSkrFTEzPNTXJaGjCdnbl9va8KCi/UlKdUVHCe3u5j4+bdna7Pz+6ZWWmRkannp7IkpLNqamXgoKdIyPFuLjNcXGi8G14AAAgAElEQVR4nO2d+1/UOPfHCwy31l5oobPjM4vAdkAUhQGBYQdxBFFAEAXxtuyz7u6zd3X//9++56RJmubSGZBB9vXdqJjptE3e+SQnJ2kaLOvf8G/4fxW8c4cvnfMOgmc7ruv65whwmWtfdUTPdv04jqJyREI5i4ify/rv48C/4oSe48ah5zm2Z3uOA1raXvrJth16GCNQCiRikzMchx12g+BKA3qOH/re+vYh+QN/t/4kEYj+ST7TL7azM3KfF6wg9q8woO1GrrV13JuGvl5jJB/6+BdbAHhlFYRaF4fW9rEeorOwfXUBEa9srZc+Bw8VjK4mYKrelqEKdhz6Dq049p0rB4h48Werh2EdAK+cgmA5Qb3DAvX6pGA+E9vgFVMQ+73A2jroDK0NZGnrqikI6kWBdai1nGY4IyK0wSulIO3W1ay2YzMybl2pjt5xIz/r1g1wJSkUEh5sedAPXg0F0XIqlbMAzESZJzy8Kh094kXelgGvEE5mzCl4eDU6etqtlzRwCsgQC0ZE4S7Ein7xNph26zn1VLwhYygi7LsCHb1n+9jvlc4FZ0DMCLe/tBXFbj0Wu3WJrh0bJRzKE+arqGt/QTzs1oUB0Xno8iLmCUtfdLgE6oWut2AQT4cxQEMBolRJ17+cFYW2h916SSueiUwIxYTspl9sRJ9265nlNNJp0EyUujr6hZxtyWsRxescTiHU1dEv0tGneHw4q8fLcwySv/yfAVGVsPQFpiwIXuaUCXgG7QblIEHKhCLgAamil+lsk27dy6tXIJ4CJ1BqCAUJuZG5VFeNjtaPFTwNHTCY8ZBwUCVUAA8u1YrS0fpHM14HyukIzYClSxwugXqB600etMeTQIaHyT/6n7aaGgHpvOhl4EG3HlrrQ0Y8Ld2wEgZziFxEo4KX1Q/mB0RGPAFNA8cQRUadhKKClzJcot06HzEwPDNdu6AQKoAsre3uW1E6S90r40l8Rrox+sdAWAxY6rqCZK5FUk+UT1ZPpLjG4VREPaBSQ0tdnjZMvZaFkglPUk9UDcI1QLw2xv5AECAzY6MF5Al2VUHSrXuaEUMxHWAQJDmMXcvpWKggbxBd7OjTbn0rP1pX1JPoUDoNGye8lhGaFMyP6LsGiN26I07jSrZlQI9nhGOIYwphIeDBodeVjh7aHqjHu3VFPh0e6tNBAInbA/YKCnZjuIQdQ26WWtf4cnikanYWJECxDapN8GCdVNGLxfPcMFBnqfXycfU6xUNralRQ4SOPz0L3YgWEAZ+1Ls9SS3iSeirGCP4hwVhHBwUJ8zVUSBuGS6F/sQI6oV/JPf9Qa6dkWRS0fCCweUKlipoE7C01HLB1F8oXOwt9eTzKlyEKgLJ6Cl5KqFOwI8B1yM/F8kVuQ2p96RCmdPzyt5//+9/fdg4GRLwcn8pGwo23L168+P6796wRXhNq6MDgUK6GSnwNN7rYBgj3E58/U/l6h/5emK/i93Z1fuvHgQFaN781Bg43enS/gld61cr6K2qJxui1z3gYGsa0VAHXL5jPcyO/0SfjHRzlG3n1+2eE71tj3VmngO+PcrmrvKBmdHj4RkW6pLr1+uVQX56vb+Hi+dyFksQHI04l/2NYOY189mGK960MYU2MjKWACh9etv6yNw/YBf1cWb/jBc2JjRtgOU18dvQ/gndbwzD5LFVQxwdhO+ekdVk/gje0pT1za/Cakc8tfwUNb2RkXvflm7SKGvis//aK+nWFLydf30vt/R3/12K+0dHRN9oU/O9JL2Hg8072RQG7Wz9JSlw+GDdly6bd8H/m+gl8gPeWf2u7Pl+l5LlbpIYa+Bz/G1HArujXJ+CVenku3ThZjZi75AT/aacfl88Jk9VyyEywG34n8eFKfFZudvApp5/TRf1I9bzBbm/HzQ9Pvg4yvvfIhyvKxQx4eMBPgG+KAXh+8vzJVxErCyfYzvN5fpQkAcWwg7JoQS+6f0c+8XFKqfd79pWbtI4HuS21w0/7wOdG5XIU8kc+uHqyXC4nzV9GR0/ZhXbQfDA6wqu5E3zK8znRf375I6H62kFyLM6FdrN/J3yv2Vf+6hPwp1g2vbC2c+1ZVGvVW82yz7LghHigXm8B30qW/z/ej4y8ynBX3+f43OTD4NBvsUfvmwgGpqv9Q9r8ttk3/uqDgcGBjC/57dq3L3/f+X1n50eXZ7X89Q4Jv46OPuZ85T+ejY58x/nC5Eaer/wB/NB1ft/fhS6wm/rlfRdoRQ8GJT7mUfPL3fI3oyxMcL7oP6NCdYUrX47k+b4eHBg65N8+yBpgV/RrlHR8ll/O861q+b4ibNevK3y3i/kGXuv4utk/yL6nG31F+NwYQ5Q0f+KDPYnvOoYL4evrSv9e0vLZ4V/Y/oJaiwYDH6ARwFsGPssnNTvPNzgk8pUuUb/D7Ct/f3Dwt2+esLDPx7Mi33UWqjm+EZHvG0U/E18X/bOUr+919p3X+JWM29lg/Sx8o+fj64Z+62L97Hspfl35NTeldIF8AzJfX7f4/Ew/Mu2Su331hcA30jU+JmA3+3fK11vNn7B1rSt8bJSZ5+tm/075hAaYhsqPw3m+UQ1fTxu+EdH/jMEwDy4wvtUHfd3VryHqN1Ta8aX3nat/D4t8oxr9enp6zsDnrg8N/U2HF15cE/Xrbv+Qzlv/6csPOdJJIl4/R2W+Hgwi3/UiPki1kQ2Fo9p+d+unpN/Q0PFJqAAW10+Fr1C/XHCi5keBrxvjP1m/oY+fIvklqPlnXeKDUeZQt/WT+YZ2Pglj2DRMfsvb36hcP3vOz+eFzeelLvcP6yWZb+Dgr3IgpTNh7h/OzweDsPpPXdbPb/TKfAD4TTnKN0Lnxwuvn54TJq0Px6J+3aifC4p++IjnQS1XRz13neO151PsZ27+zMOdLFw/hDFX/fnHUumS+wf6VHP/P2XhYTGc+NLcv5+p//Nw4nG11my2WvUnx6Xcc9yu9w8Z4MDx/8RG6MY/F/hnZ+rf4+ZzDPVffvooP6fuun6CgIMDXyUZoBNvM/t5Dv9zRJ5fGlQe417C+F3iGxx8wOevLTv+NHZ+/3pEmh8Un1OXLrN/L+1Prk/S8AKG7/xxuBeXn13g+CGvX9/l9O/oyP+YfbktzO9aXpC8182/fA7fgMzX5fEfGb/z28dfQR39nk/Fh8l+N/W7rPmXH9ntIe+Qjfe8fuI0n37+rJgPRni68bu2+V2mfn6CfGMin35+kM4QmuYHvbD2Up0f1PN19flt+vyB6+cT/YbYswYj3yghLJjfDUx8mkUwXewfUgPat5OvnxlfsPr7iGl+XvP8gfPZOj5Fvu7P79IKenBevuzxbYx87zhf3CzSr3Rp+tEekDss0Z+4LIuZDS+u7Y/QMZKWjz8fs4NP70dH+fM/GKEfa/XTrSJs+N19/l4q9fLn0+HJ0ODAr8y+2FHteIQO4rV8/Pmm55/8OjLyODvnjwPN8xU9X1fXT6QGhj2R9hzn5eBw9pi53HxWyJc98HPc1yMjDfbRX31+TdZvwGBeuru+h/D1/Sl8O5kN2tzVP4bZLJOW79v7wn1v8QvtqPVkRMenXeTaff36ftOfGDZ/4esiRb4RDniky5jnrtb3tfrplkh2c/zOAI9PbM2Glm7S+omvadXzfdtw1LXFLsgnrc8S+eQVkt1fn1Uq/azM76IRbD0/0OtH59RgWPizukskdA6pfMMyn3YJbzfHf1kX/1ckTfB6ftRKs6nlGyV/4cd2lF/+Dndv1qnsRj5Rvu6uz+Jd/NflyM/qmueGSav+03D2UgcxrhjChPKl4dl2Wdwey/HLzfoDuoIX+OhFfvK1cQX2Zaz/hDH8k+ZqOQrJzqt+gIt6nu/jc0D2oMwKkhoJzdYv2awahq9qSTkmF/phjNNjP7EFvDcq2UUfDNazS+N3YX05A/z9l2azVkuSZLXWAroHB7k3O8ImXXJQ53ws7HwNF67idc1Wvf5kn+EN3/jELmoBn2kB/UXXTyuvn/Bu1cffPzxPw5P9A/auLeXL1ok/+3ZEDsc/pRd++PAyXUE/RtaXDx8IwdD60L7EF8uH7z/09iqAmPjQwPHHjx+HxLdXxvLvP+jefsBw7f3x8TF7DWKMvh/whd5/CN3qjsqnvn3E3626liPUI+JBdsqw+o5Vhie9oLNfDcOL5fP8wKvsFwIO5t7QUd4dEwiVd3PUN6wK5dtveBdcPckKTruxb+ITXkBq936VelhUT//+WF6+/QXv4ndftN0wdipGQN37cR2//qd998j4giPgRcFnvP9n2DsdACOv8lHhy70hJ7ZBNKMdEerf/jPVzuMGwTvnDu+ERB8cNyg7lR2DgPq3i3W11EhXhMf59ht2FIMDawiFjJTNMQTXj8pOw/j+tAgovj9d9BrnWPZqqvkNcRHveN0Gp9B1TXlMEU14NtkcnwTtFvhhVLazbqJPCyi954iGxiTicO4NeJHO9Pr0zoJXLofm/fldJLd1AzciHmhEwEJTiJPEqyiba7R9wX9sjO1bIGqX26Rh0KRebgeKhlVOImPuKKbjaAA98osNCtBICOJykrXBvjaA0h4GY9eEP7q9C9rh7S9YfjkKirOIXrsKSPHw20LLC4OgyOLdhAFwQAMo7q0xZtpfQ62cIt5BBV/tLzSRHhgJkFEFpHj4xoKLU7VegEeFqE+jOMpzGzuGGlq4g4gpDOrxZNuyv046BvLChx1inkJkcHyMptklURtFkgA9D81j6PKTyKU+Rr00SvDwrl4cQUd/3ClgW0SZTsHr45UT1SN+p5PiYdQVoiTnPviSCiDKJ+IFXj7qC0L6OU9GAdQS6iGFLZjk/ZcUvI/gcwYUj6pnc1IluymgKB9Wzrx6rs8kY0LSemo7cc2qfJQBCySUhUz30BK/04kn4h1XsHKa1LOznBNoLwxzAhL5SNszqydE7SiMnIaioLqDVkf7n2noFLz9dTsyqifgsZw7OQFT+RwuWaZewNWzMysDUayiVcXIaHZA64DQtL9bru15OOXWXj2ecz8U+UjrK1YvFoTEbqIc2Q3FyGg36GuzP9+AQqdWzqK2J6qXRW0UUOSD1idIpqgXi+rhXcFX0xgZw/6Kuo36pE0yJTpZPantyXhZd5HmHM5GPvbuq43GMwWPszKIdW0v7WmgskBHb1fUbd5MG2TKiAMGOs3miqBenFcvIw0yvCAnpFhBsfmlL5iK6mWSebm2R/DImkwAVF21s27fqtvAtXP1vAwvX+/0fIFkimT10j6CdJR2DEYm3wZ1hO0Qh0x0rO2RLcEU06JYmUBuhqGv8KltT6teGg3RVStLzraW0IyYP023vfB+oWkR1JNsPuniZT6terJ/xvGIqxZ5lZIOsHD76w42wKb3LOm7dVE92XKSqI/6SXxt1VOiYJOwiuYHvOfZvjyjy+PtLNj4jKpIPaVLoxCqfi4vA0/0rvOSiVFohrYbJVb1Y69Wws4RS3k6hndMTYura3CCeroeXlc/85UzKw6DeqSmgKtmL2TThuchlOCyqaSFtm1P65BQB0bDV6Sero+AtMDIxK40bZgjLGQUzlJ+PQJ2DPE51dPzqepJ3bqsHpaq5yaR15Cn7iVELaMGTpilRqcsPJtTJgip45OdMkPHIKpH7uqHZfXZhEJYEPpUOlDPLmtcatUp06kHOdfYF1k9rX8mqYdRdNXchY+9vVrENpB9+l8vs7+utD2tA6N06wxCb19E9WSXWlQvX6rgqsV2ZadXT1igo3hO7mLo1nUDIoN/phsX6PlifduT/TO5VAOcVWvIvzuur6+AMf9lnq63VORSFzllQr3T8FHJ2rY9NdnUVdvvVUJfB0G5aL/RbkAkT7so4wK9f2aWLN+ta0o1iiKrco5fsKa54GDBO59LLdQ7DV9bp0yvHou6OCezo8muidJ0pjgg0ncMReoxA6LykZU62ilPRT1dqYKrVrYrxlx3HI7pPKcpnU7UM/pncttTo3r1SAJRmH+Efa6w37Bjs0ttnvKUO28tX1uX2i8q1fyUxfnCQcMra1zqtlOe8qy7lq+tU1agnkNdNdHZPod6MFrvqFtv411r+/e2HUOhehiNfaii0E0Qr6TUe0C8l7T3wyXbaGSG8MBBL3aHfQd9B+REcuoQ/IcPwDppe3qn7Az+WXunTFUPo1hFnepCY6GxDn8W6H+NBfivghH2RYP8t77AI+kXVTuQ2l7BnKBZvbb+WTuX2uw3eX4UQF9BHhaH9EG3S2YfXZwxwDj+9Uk0zE7DH/AJ90U2pNPepc5Fi/wzs3oG/0ycioSOMFwlv9I9wV/pXsNowqOxGCW/9B3PjVdJNIE8fYZL3al/dhb11Mksz3Ni13GdMMC1ChE+8Q9DEnXyUdTZSaOxD1E/sh2voGq0nfL8HP9M75QZe14P0/I8K8aHVL4U9dKoC2d5Aa7mCDFqkyQLXOoi9ZRxgVfon+nVK2zyHZVq8XyqGU/fMcg3z5l/jX+mc8rOpJ52KrLtbHgnzl+HTplwc4N/dpYCbjOZdZb51M9ST5uO3j/TlmpBASuTWYHOdluiv37h6glOWXZzvX8mlaoVylG8q5f6d16WA/zhSOrZkePkC1h/R4dHwywq3JzcVkknjWbVXaklWv8sV6rVyYntCQgLEJ1Io4dv5iHjJLr9Bn5UQm+SRie28VUp1vN6k7Nvb9/enHuzkN6xOkHvsD15675NSG+Rz/Qo/sDZ8EmWzsSEh0zz5OaTGE3TmXeyC+i5vO7kq4bGP8u71PNTPeO438djy5ocT6M9PStQlTZJDA9sWdXbNNozPnPz3REtyvn0FAg35zws4Psz9Kye6zNTt1fwXcjvevht0h9wsHJKz4L0qljOc+S7KSglb5xEj364KV12WtWbML19EewJ8JEwB3wsuz2bVlg9ZR9mbqV8Wdh0MK2J3CG03fencqedVjx/sycfroMOt2ayz2T/xhdp/A1kMY29tm5K192u6pdC6PmEMli/yfm2x3nOfCGvKl/PHDSPykzuEL6guZA/1HPbt3R8WTo9PRPYyubS+ApUgvQOsxo+w1IIDV+uN5jnfOEkT/dmxco+AN/JqZQctL1XNMrOm7fcrSnptEkNnxOKwq+gNaR8UFkdI19DO6pr659ZjO+xLyBN3bcm+a1nboVMv5vv6LGKVaEsR/fpsceuyzQ/PaWbMM2pfNDgZoXPm2hPKV/Ptkfr56wll9TNSiaZ4D5o/DNpDQjje2EJfFBt3mR8h7x+rvxwn30/z0kf0xJ2eJ0++oFK9MqanZube0zv+w7ir2LLW6GopCiwL2J871j7m/Xh1Lm39PAKXDYrjQtYtK1/ltVPke+N/4rHhfa3YlXHKd96emSc873L7MusVU0jm2RnOqeHHSb9nJ3ebIacPFW1Mr6bVSuNvMY82ls0iVu0U9U5fwX+WVqDFzL7ucWRel4473hcx/fGn+B8f6cxsOAK3zvyqztOZlgSxIFx0lvcJAU7hV3tC5bUhJOVhOvfoklMFjh/bf2zBa6ff5jpt1LNGjjynUp826wRjVf8x7zwtxT9qmjC6DU9c2mSMf0uLbMJcFWYfj2vQmZfsDdgfIfyJNgZ/DOH10/fpvUTk7hN8jRF+eyTTD9a0NxInLD6eVoJM/1O6Pk2psP4jmiJ0gRT0/MGNOV8U1XGh5JRPrDCmN0qhEZDMqJG/4y71Ny+OKz93YY0ZogdSXMws+Xz+mk3WPtjfLz93TzJ6idrvY9JOozvBSYZOtRyvUnNzJGftT9ASe8wS9xPXj8t0omMj4/3TMn+usE/y8pAtS9vsQxJ9tOcz6zz9veWNbuJrH5yvgrnmzqlRG9IreL1k+AxmvnHtMhEvs00N0ek7jH7MkkqZ3q6PFlr8M+yMhD5aAxzeQNjr1O+zL5MMT/mvnMk8wn2hec2HRA0Mj4cPNDuIUytCpogbl96xql+ROlJzocNjiQzI4+2DP4ZP0nwzzzqN03gEdRwalbm4yF0uX4OrYtgX9ZF/2x88z4txkoPS4KMjahlpjUAOohwrkcKsySPvH4Se5LyCTkPTPYlN0vN9fOYf3aLOWObnE/2z05/4O1vweH2013P67dykpowXj/JKNA9zfH1VLh/JvKhjWR85HcYuGkxZuoV+GeCpdX4Z7eYT7XC+EJJPxzJML4Gr58N7p9NUR1PbTJa5/aFDJtph3SbjT/+8iwNH3bgov30XZLMeKae0T/L+6iqf7bFmsME5dsS6uf4+M3NF1jtiuzLa48emyOTEaJ9cUI6OlqxJhkL5ZvKCnGWVGx6AtoX+rBIUk/rn5FPYYF/tsVcz3ml/W3O379fqZLyK7IvsxZ1U1dIg6N9JiYBLZLKdmSdpMk9Zny3H3M+sim1m9lP/UKW0OifhYJ/lvHR+01S13l84YXMh5vy0EmCTD/qn900+Wd25p+hPaWlt3lEa+Wp5aTpbE5m+mE6ruSfaWfdtXzCPKfon22lBTpJMzd1kunH/TM+bXdu/+yoJx+mPOqfbVa4ecr7Z9vm+VSzf8bmHzP/zJtkfGl5364yPqfB9eOuruKf3dT4Z8AH6XA+TNJekfiuN2j9fGdxn17nn+nUa+efhYJ/ZrP2Nxmnaq14aVGL/lk2PThJE8/aX5yN/3yun+KfxXJXOn6f8Xm8n591Jf/MOJ9a6J9h61fty7azQo+kfNcF/yy7lnrJ2vHf66x+YmZy/llVmqNBJ47alx+YI6D4Z5gketfVqjxMKvLPQr1/Nkm5jiytfaET1us001WL+i+bmvHtO9LD5/wzZkzffv94hp1NPTXLZm6E4p/BxzmcOpzqyD8Tn2Sq/tkkbVtv/CMdXzqR7LIB4sqbrIDWeY4F+2KFgn9ms56j59CzKM2cz9ofd2Rk/wyzK/tnXhv/LJT9M5+1P9pFHVqc7ySzn/xxg2wHq5a/zvVrZHxh3j9jdve+xeaevnMYn3XI+QT/DDKCIB37Z/lVBKp/NukdEh3mOV+Y6Zc9Bqjmnc1ZSJbXTzfjg3S4feFucspHLent6hHlCyun7Gaqf0YKYSavXqjxz5z8c2jVPzv0046I+RWCf7biC8s05kWnew6T5fbTqV6nfFiMon3xaB8wNc+69Z6ZCtUPbk6RVf/M5eO//ONYk3/GH8HR+fnrj/n9oDogMwyV59JcZv37W4vhobNU5V3ZzARJ9n7a/q4fWYzvRPDPrs/hYyFanFMVx5+ls6TzaTq34VR6KOefgX54c+pfS0shCvwz4ZmllT2Nslz+2c2cWvuH/NE0ASd8M/f41avZSVZpyAk/2PxcP3u+51qW5llYGs3ScbLUZZda8a5Ds3/W2dN9+WGj/p064SF3lmzRApOzryKQ/bPMgGj52i8c0q4iiKWoYd2oEP2Mhbkdrg3X8X3OKoL2a7a7sopA9c9YOgb/rNNVBFmptltF8DlrQPQvy3aUjt6+KKWaPgn3JfVCnqyonjh7TE7IQORVBJ4vpSOrR5+ta9UrWKLQxj9TCthfbWLAI5l6NhyMDEJiAnZSx+9brZpreiurvvxwrRlo216abqvWTNSbd7TWxOyfqW3CutNPwpovqLcGB3Ydef1eVqo2nLBmtfr793z9GhD3Ibnp01DTsMNys1kLI/j6UeYz0HQkyfTqpXfU+meatjcNCS3Bv4fkGtIRhHBkt4nbNDipGYPTPHxd1XFox9AENG+5v38DCgg3goQ72k5kW7YdkHztwg2nF/v7l6Hmw1U25t52A7gD3Kbe379Ytjd2dzfgfNv1cZlJ4Ng4YvXQxuMF0lKInHrUVGj8M51FQ74yCmZZ0cZi/527vr8KJd+sWatri/3TTc+qPXr4MNmtW+Vl+LqFS+ascKn/Xgh8Td+9+6j/3i4Uw8bewzX/4fReE28OlWLRh5s+df0Irtqrg+2+c2e6tbZ4J3Lh+L16tLY2veHtTk8v1xeXWn75zvSd8vL09Jrnl0kunLari9v6Z2mbQD7/LvI5j0ilekiqZ/9GOa24Gx6Ud/9efy1IP98lhmC6f7EGdTAil8PXobUHSCH5HtTCYy7wP4rCe+ldrBh+LqKsETnQgvhTJ726fzFK4GeE6YZhmos1tVsX1TP7Z5JF8zBfmJV+rDd7Laiqq6tImWzAjxYm2yQJrmKbg1OWVvFaKJC1R/17FuRrsQm3uBsC7RIWSR1y4EHm73lwwZ4LNXUaC2gVCe4iATbee6T0pu3p9J7pt/EazwVcXxbannZteGf+mYtFCBURyn0ZCxfyWrcwm/jFMiabpHw1+LyLuSrjvUGEpUU4E4EDqI3LzkOUARnAXCDfore7uDiNh5fxqhpq29pAAvixFOOp0y5cuZGIfIs2FghUf8gPY7Iy70gwIGb/LG+waRVZDlzQ5BE0lv66jXz+nsj3tOVDXp6izgkmm9asmPDFjG8pJDURAta51LGepnwJflfDdmDjNTUfYncCuGgXb79aY3wO1uoNzEVePcX10vpnGscCM4rFuoTlmrYVF/nKyLfK+GqsdSIfJos5nfbxv4zvHjLUUwMMfMTu5/iapJ3Dj3sRpvEU6ydJo4VpBNOo3zJNpq667vnOW+Of6Zwl5EPpiJF5VK/X7yZY/Luo1xq2v1X8kbgO6gdf10OSbI1kwcW6FiEfZpXxhQ7Wz2D33tI0YU8UviXCN421gNTPWkJb+L0Qfjxq3q3Xo0L1OvfP7lC0/hB+3HHuLj+skfbns5w1sWyhN0Q97bXl5VXSJppgF1su1rV7CZy5i4W/lPLBzVEAtC+PfJB1DcsiSVj9JHU65bOnxfYXoH3xl9Eabywv14TOXjsuKPLPMmcJMRaxK+sPN5DvDrMv+fYHjQ4/O2kUki0D312bt7819FiWiI2Ezt67h/YTc2qz+tnC7qW5zPULc/oJ9gVOuePuYSuxHcuJcEtBveveoX+G9bOO7lQZ+YLMfj6kfBHlw5y6qf2EUkU+qIotynfXQvuJRmMDyw7vhy1y2noo1s/WXdoYlpIY+7/4KZy/yviwai4i/VPka60uLydry4mCTmkAAAKpSURBVM368nJgWerAS7P/hHZAhHzY7/ZbUMyLe4tg5Uk1swH3HuT8jkX5UKo9YlSwyVM+PPUOXL5qEZesP7XrHnLskcpKr3rqc/uJZQIezRLWFiyzJmt/eJ9FbNiLWKdsOLe+2H8XCii0pJk/knNX2v8ldLTLqveovWpBm0I/FHwu7B92XZe4MdMxyU8CN8SOGNRKE0hI7m2/tUiNHR54mPI5obNL7rlrOwGJLUXEf2mS/o8433jzPYe1gbqH8mNWPL+Od3yUoJCQ8gZIHDA1JP9M4MP9l9KN/eT5giDCPRkTNOZuUG4mLmga+lGAJ7Wa4C67uGujA86S5zebZZd2twFuAohRv1zHi+3Qb5adMhpX5LejjY16gEuQbb9Wj3x8ORJK2E1wl6swwreTEnzHNIpdB1J38NcSxLj5I9zRTeqJi//58FUE6Xi6cYEn8/nKiNO8El4Y5LbdpsKXPD5hKkAYQetvLixJF8xlwbA5S8eT98/y8eaG2R7z62idTWYVv1NnWYa5loI3QyydS517WVbkww20yAZh+tfRhOkQaWbkLNtUFLw4paZjadI5y+uWVn4DwlRAO6s0bV9HE6YiO92mwlI7YdP2Xp6Ujiunw8tOP5+ayifwEQuDBdiFqciCmbKzvJWl7DBnTsfKbz/IBYS+y+Untd/h4SxTnh28U9fxW1kml5rj2WHoZrvXCYChzQuYJKs0OFk9fZvoTD0vU09pcPJ8qiEdfdtz6Q61Al5aQ3H7XejICCQpNNvJotlRR4h6uij5IUQ9ISrc8WJubkk3d3yinvwbbPgGw/ClaXPwKx+IRPoNlC2+/XUYBv/YgHtgGzbA5tuX63cH/4eEgg3MKaHDt2j/JwbHTEcAcYN90971/4BgF2yvzxH/2aEI7t/wb7hi4f8A/mFTnzwVx3M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 name="TextBox 31"/>
          <p:cNvSpPr txBox="1"/>
          <p:nvPr/>
        </p:nvSpPr>
        <p:spPr>
          <a:xfrm>
            <a:off x="457200" y="710625"/>
            <a:ext cx="8077200" cy="584775"/>
          </a:xfrm>
          <a:prstGeom prst="rect">
            <a:avLst/>
          </a:prstGeom>
          <a:noFill/>
        </p:spPr>
        <p:txBody>
          <a:bodyPr wrap="square" rtlCol="0">
            <a:spAutoFit/>
          </a:bodyPr>
          <a:lstStyle/>
          <a:p>
            <a:pPr algn="ctr"/>
            <a:r>
              <a:rPr lang="en-US" sz="3200" b="1" dirty="0" smtClean="0">
                <a:latin typeface="Times New Roman" panose="02020603050405020304" pitchFamily="18" charset="0"/>
                <a:cs typeface="Times New Roman" panose="02020603050405020304" pitchFamily="18" charset="0"/>
              </a:rPr>
              <a:t>Making Meaningful Recommendations</a:t>
            </a:r>
            <a:endParaRPr lang="en-US" sz="3200" b="1" dirty="0">
              <a:latin typeface="Times New Roman" panose="02020603050405020304" pitchFamily="18" charset="0"/>
              <a:cs typeface="Times New Roman" panose="02020603050405020304" pitchFamily="18" charset="0"/>
            </a:endParaRPr>
          </a:p>
        </p:txBody>
      </p:sp>
      <p:sp>
        <p:nvSpPr>
          <p:cNvPr id="17" name="Rectangle 16"/>
          <p:cNvSpPr/>
          <p:nvPr/>
        </p:nvSpPr>
        <p:spPr>
          <a:xfrm>
            <a:off x="434975" y="1133594"/>
            <a:ext cx="8382000" cy="4124206"/>
          </a:xfrm>
          <a:prstGeom prst="rect">
            <a:avLst/>
          </a:prstGeom>
        </p:spPr>
        <p:txBody>
          <a:bodyPr wrap="square">
            <a:spAutoFit/>
          </a:bodyPr>
          <a:lstStyle/>
          <a:p>
            <a:pPr marL="457200" lvl="0" indent="-457200">
              <a:buFont typeface="+mj-lt"/>
              <a:buAutoNum type="arabicPeriod"/>
            </a:pPr>
            <a:endParaRPr lang="en-US" sz="2400" dirty="0" smtClean="0">
              <a:latin typeface="Times New Roman" panose="02020603050405020304" pitchFamily="18" charset="0"/>
              <a:cs typeface="Times New Roman" panose="02020603050405020304" pitchFamily="18" charset="0"/>
            </a:endParaRPr>
          </a:p>
          <a:p>
            <a:pPr marL="457200" lvl="0" indent="-457200">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Demonstrate leadership support of evaluations for accountability and process improvement.</a:t>
            </a:r>
            <a:endParaRPr lang="en-US" sz="2400" dirty="0">
              <a:latin typeface="Times New Roman" panose="02020603050405020304" pitchFamily="18" charset="0"/>
              <a:cs typeface="Times New Roman" panose="02020603050405020304" pitchFamily="18" charset="0"/>
            </a:endParaRPr>
          </a:p>
          <a:p>
            <a:pPr marL="457200" lvl="0" indent="-457200">
              <a:buFont typeface="Wingdings" panose="05000000000000000000" pitchFamily="2" charset="2"/>
              <a:buChar char="q"/>
            </a:pPr>
            <a:endParaRPr lang="en-US" sz="2400" dirty="0" smtClean="0">
              <a:latin typeface="Times New Roman" panose="02020603050405020304" pitchFamily="18" charset="0"/>
              <a:cs typeface="Times New Roman" panose="02020603050405020304" pitchFamily="18" charset="0"/>
            </a:endParaRPr>
          </a:p>
          <a:p>
            <a:pPr marL="457200" lvl="0" indent="-457200">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Build strong supporting evidence through methodology to support policy decisions.</a:t>
            </a:r>
          </a:p>
          <a:p>
            <a:pPr marL="457200" lvl="0" indent="-457200">
              <a:buFont typeface="Wingdings" panose="05000000000000000000" pitchFamily="2" charset="2"/>
              <a:buChar char="q"/>
            </a:pPr>
            <a:endParaRPr lang="en-US" sz="2400" dirty="0">
              <a:latin typeface="Times New Roman" panose="02020603050405020304" pitchFamily="18" charset="0"/>
              <a:cs typeface="Times New Roman" panose="02020603050405020304" pitchFamily="18" charset="0"/>
            </a:endParaRPr>
          </a:p>
          <a:p>
            <a:pPr marL="457200" lvl="0" indent="-457200">
              <a:buFont typeface="Wingdings" panose="05000000000000000000" pitchFamily="2" charset="2"/>
              <a:buChar char="q"/>
            </a:pPr>
            <a:r>
              <a:rPr lang="en-US" sz="2400" dirty="0" smtClean="0">
                <a:latin typeface="Times New Roman" panose="02020603050405020304" pitchFamily="18" charset="0"/>
                <a:cs typeface="Times New Roman" panose="02020603050405020304" pitchFamily="18" charset="0"/>
              </a:rPr>
              <a:t>Engage stakeholders throughout the evaluation process to gain their input and insight. </a:t>
            </a:r>
          </a:p>
          <a:p>
            <a:pPr marL="342900" lvl="0" indent="-342900">
              <a:buFont typeface="Wingdings" panose="05000000000000000000" pitchFamily="2" charset="2"/>
              <a:buChar char="q"/>
            </a:pPr>
            <a:endParaRPr lang="en-US" sz="2400" dirty="0" smtClean="0">
              <a:latin typeface="Times New Roman" panose="02020603050405020304" pitchFamily="18" charset="0"/>
              <a:cs typeface="Times New Roman" panose="02020603050405020304" pitchFamily="18" charset="0"/>
            </a:endParaRPr>
          </a:p>
          <a:p>
            <a:pPr lvl="1" algn="r"/>
            <a:r>
              <a:rPr lang="en-US" sz="1100" i="1" dirty="0">
                <a:latin typeface="Times New Roman" panose="02020603050405020304" pitchFamily="18" charset="0"/>
                <a:cs typeface="Times New Roman" panose="02020603050405020304" pitchFamily="18" charset="0"/>
              </a:rPr>
              <a:t>GAO: Strategies to Facilitate Agencies’ Use of Evaluation in Program and Policy Making” </a:t>
            </a:r>
          </a:p>
          <a:p>
            <a:pPr algn="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64831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data:image/png;base64,iVBORw0KGgoAAAANSUhEUgAAAN8AAADiCAMAAAD5w+JtAAABUFBMVEX////MAACaAACcAACeAAAAAAClAACpAACiAACtAAD5+fn39/eyAADw8PD8/Pzp6end3d26AADj4+PU1NTCAACwAADc3NzLzs6zh4f139/GAACzpKT46emukpLOAAC+MzPttbXwwMDQISGwdHTDw8O4uLhFRUXOExPSLCzroKD0yMjUQ0Pmioo+Pj6Ghob32trpzMyYmJgSEhIiIiIYGBhtbW3fcXG7u7vt1tZaWlq9DQ2vr6/mw8P20dF+fn6mX1+hoaFTU1PYWFjdsbEoKCjUn5/jhISgamq2R0d0dHQ0NDRCQkKuODioExO0ExPbrKyajY3PeHjXioqmHx+5U1PaysrVcXHQiorrqanMV1fTSkrFTEzPNTXJaGjCdnbl9va8KCi/UlKdUVHCe3u5j4+bdna7Pz+6ZWWmRkannp7IkpLNqamXgoKdIyPFuLjNcXGi8G14AAAgAElEQVR4nO2d+1/UOPfHCwy31l5oobPjM4vAdkAUhQGBYQdxBFFAEAXxtuyz7u6zd3X//9++56RJmubSGZBB9vXdqJjptE3e+SQnJ2kaLOvf8G/4fxW8c4cvnfMOgmc7ruv65whwmWtfdUTPdv04jqJyREI5i4ify/rv48C/4oSe48ah5zm2Z3uOA1raXvrJth16GCNQCiRikzMchx12g+BKA3qOH/re+vYh+QN/t/4kEYj+ST7TL7azM3KfF6wg9q8woO1GrrV13JuGvl5jJB/6+BdbAHhlFYRaF4fW9rEeorOwfXUBEa9srZc+Bw8VjK4mYKrelqEKdhz6Dq049p0rB4h48Werh2EdAK+cgmA5Qb3DAvX6pGA+E9vgFVMQ+73A2jroDK0NZGnrqikI6kWBdai1nGY4IyK0wSulIO3W1ay2YzMybl2pjt5xIz/r1g1wJSkUEh5sedAPXg0F0XIqlbMAzESZJzy8Kh094kXelgGvEE5mzCl4eDU6etqtlzRwCsgQC0ZE4S7Ein7xNph26zn1VLwhYygi7LsCHb1n+9jvlc4FZ0DMCLe/tBXFbj0Wu3WJrh0bJRzKE+arqGt/QTzs1oUB0Xno8iLmCUtfdLgE6oWut2AQT4cxQEMBolRJ17+cFYW2h916SSueiUwIxYTspl9sRJ9265nlNNJp0EyUujr6hZxtyWsRxescTiHU1dEv0tGneHw4q8fLcwySv/yfAVGVsPQFpiwIXuaUCXgG7QblIEHKhCLgAamil+lsk27dy6tXIJ4CJ1BqCAUJuZG5VFeNjtaPFTwNHTCY8ZBwUCVUAA8u1YrS0fpHM14HyukIzYClSxwugXqB600etMeTQIaHyT/6n7aaGgHpvOhl4EG3HlrrQ0Y8Ld2wEgZziFxEo4KX1Q/mB0RGPAFNA8cQRUadhKKClzJcot06HzEwPDNdu6AQKoAsre3uW1E6S90r40l8Rrox+sdAWAxY6rqCZK5FUk+UT1ZPpLjG4VREPaBSQ0tdnjZMvZaFkglPUk9UDcI1QLw2xv5AECAzY6MF5Al2VUHSrXuaEUMxHWAQJDmMXcvpWKggbxBd7OjTbn0rP1pX1JPoUDoNGye8lhGaFMyP6LsGiN26I07jSrZlQI9nhGOIYwphIeDBodeVjh7aHqjHu3VFPh0e6tNBAInbA/YKCnZjuIQdQ26WWtf4cnikanYWJECxDapN8GCdVNGLxfPcMFBnqfXycfU6xUNralRQ4SOPz0L3YgWEAZ+1Ls9SS3iSeirGCP4hwVhHBwUJ8zVUSBuGS6F/sQI6oV/JPf9Qa6dkWRS0fCCweUKlipoE7C01HLB1F8oXOwt9eTzKlyEKgLJ6Cl5KqFOwI8B1yM/F8kVuQ2p96RCmdPzyt5//+9/fdg4GRLwcn8pGwo23L168+P6796wRXhNq6MDgUK6GSnwNN7rYBgj3E58/U/l6h/5emK/i93Z1fuvHgQFaN781Bg43enS/gld61cr6K2qJxui1z3gYGsa0VAHXL5jPcyO/0SfjHRzlG3n1+2eE71tj3VmngO+PcrmrvKBmdHj4RkW6pLr1+uVQX56vb+Hi+dyFksQHI04l/2NYOY189mGK960MYU2MjKWACh9etv6yNw/YBf1cWb/jBc2JjRtgOU18dvQ/gndbwzD5LFVQxwdhO+ekdVk/gje0pT1za/Cakc8tfwUNb2RkXvflm7SKGvis//aK+nWFLydf30vt/R3/12K+0dHRN9oU/O9JL2Hg8072RQG7Wz9JSlw+GDdly6bd8H/m+gl8gPeWf2u7Pl+l5LlbpIYa+Bz/G1HArujXJ+CVenku3ThZjZi75AT/aacfl88Jk9VyyEywG34n8eFKfFZudvApp5/TRf1I9bzBbm/HzQ9Pvg4yvvfIhyvKxQx4eMBPgG+KAXh+8vzJVxErCyfYzvN5fpQkAcWwg7JoQS+6f0c+8XFKqfd79pWbtI4HuS21w0/7wOdG5XIU8kc+uHqyXC4nzV9GR0/ZhXbQfDA6wqu5E3zK8znRf375I6H62kFyLM6FdrN/J3yv2Vf+6hPwp1g2vbC2c+1ZVGvVW82yz7LghHigXm8B30qW/z/ej4y8ynBX3+f43OTD4NBvsUfvmwgGpqv9Q9r8ttk3/uqDgcGBjC/57dq3L3/f+X1n50eXZ7X89Q4Jv46OPuZ85T+ejY58x/nC5Eaer/wB/NB1ft/fhS6wm/rlfRdoRQ8GJT7mUfPL3fI3oyxMcL7oP6NCdYUrX47k+b4eHBg65N8+yBpgV/RrlHR8ll/O861q+b4ibNevK3y3i/kGXuv4utk/yL6nG31F+NwYQ5Q0f+KDPYnvOoYL4evrSv9e0vLZ4V/Y/oJaiwYDH6ARwFsGPssnNTvPNzgk8pUuUb/D7Ct/f3Dwt2+esLDPx7Mi33UWqjm+EZHvG0U/E18X/bOUr+919p3X+JWM29lg/Sx8o+fj64Z+62L97Hspfl35NTeldIF8AzJfX7f4/Ew/Mu2Su331hcA30jU+JmA3+3fK11vNn7B1rSt8bJSZ5+tm/075hAaYhsqPw3m+UQ1fTxu+EdH/jMEwDy4wvtUHfd3VryHqN1Ta8aX3nat/D4t8oxr9enp6zsDnrg8N/U2HF15cE/Xrbv+Qzlv/6csPOdJJIl4/R2W+Hgwi3/UiPki1kQ2Fo9p+d+unpN/Q0PFJqAAW10+Fr1C/XHCi5keBrxvjP1m/oY+fIvklqPlnXeKDUeZQt/WT+YZ2Pglj2DRMfsvb36hcP3vOz+eFzeelLvcP6yWZb+Dgr3IgpTNh7h/OzweDsPpPXdbPb/TKfAD4TTnKN0Lnxwuvn54TJq0Px6J+3aifC4p++IjnQS1XRz13neO151PsZ27+zMOdLFw/hDFX/fnHUumS+wf6VHP/P2XhYTGc+NLcv5+p//Nw4nG11my2WvUnx6Xcc9yu9w8Z4MDx/8RG6MY/F/hnZ+rf4+ZzDPVffvooP6fuun6CgIMDXyUZoBNvM/t5Dv9zRJ5fGlQe417C+F3iGxx8wOevLTv+NHZ+/3pEmh8Un1OXLrN/L+1Prk/S8AKG7/xxuBeXn13g+CGvX9/l9O/oyP+YfbktzO9aXpC8182/fA7fgMzX5fEfGb/z28dfQR39nk/Fh8l+N/W7rPmXH9ntIe+Qjfe8fuI0n37+rJgPRni68bu2+V2mfn6CfGMin35+kM4QmuYHvbD2Up0f1PN19flt+vyB6+cT/YbYswYj3yghLJjfDUx8mkUwXewfUgPat5OvnxlfsPr7iGl+XvP8gfPZOj5Fvu7P79IKenBevuzxbYx87zhf3CzSr3Rp+tEekDss0Z+4LIuZDS+u7Y/QMZKWjz8fs4NP70dH+fM/GKEfa/XTrSJs+N19/l4q9fLn0+HJ0ODAr8y+2FHteIQO4rV8/Pmm55/8OjLyODvnjwPN8xU9X1fXT6QGhj2R9hzn5eBw9pi53HxWyJc98HPc1yMjDfbRX31+TdZvwGBeuru+h/D1/Sl8O5kN2tzVP4bZLJOW79v7wn1v8QvtqPVkRMenXeTaff36ftOfGDZ/4esiRb4RDniky5jnrtb3tfrplkh2c/zOAI9PbM2Glm7S+omvadXzfdtw1LXFLsgnrc8S+eQVkt1fn1Uq/azM76IRbD0/0OtH59RgWPizukskdA6pfMMyn3YJbzfHf1kX/1ckTfB6ftRKs6nlGyV/4cd2lF/+Dndv1qnsRj5Rvu6uz+Jd/NflyM/qmueGSav+03D2UgcxrhjChPKl4dl2Wdwey/HLzfoDuoIX+OhFfvK1cQX2Zaz/hDH8k+ZqOQrJzqt+gIt6nu/jc0D2oMwKkhoJzdYv2awahq9qSTkmF/phjNNjP7EFvDcq2UUfDNazS+N3YX05A/z9l2azVkuSZLXWAroHB7k3O8ImXXJQ53ws7HwNF67idc1Wvf5kn+EN3/jELmoBn2kB/UXXTyuvn/Bu1cffPzxPw5P9A/auLeXL1ok/+3ZEDsc/pRd++PAyXUE/RtaXDx8IwdD60L7EF8uH7z/09iqAmPjQwPHHjx+HxLdXxvLvP+jefsBw7f3x8TF7DWKMvh/whd5/CN3qjsqnvn3E3626liPUI+JBdsqw+o5Vhie9oLNfDcOL5fP8wKvsFwIO5t7QUd4dEwiVd3PUN6wK5dtveBdcPckKTruxb+ITXkBq936VelhUT//+WF6+/QXv4ndftN0wdipGQN37cR2//qd998j4giPgRcFnvP9n2DsdACOv8lHhy70hJ7ZBNKMdEerf/jPVzuMGwTvnDu+ERB8cNyg7lR2DgPq3i3W11EhXhMf59ht2FIMDawiFjJTNMQTXj8pOw/j+tAgovj9d9BrnWPZqqvkNcRHveN0Gp9B1TXlMEU14NtkcnwTtFvhhVLazbqJPCyi954iGxiTicO4NeJHO9Pr0zoJXLofm/fldJLd1AzciHmhEwEJTiJPEqyiba7R9wX9sjO1bIGqX26Rh0KRebgeKhlVOImPuKKbjaAA98osNCtBICOJykrXBvjaA0h4GY9eEP7q9C9rh7S9YfjkKirOIXrsKSPHw20LLC4OgyOLdhAFwQAMo7q0xZtpfQ62cIt5BBV/tLzSRHhgJkFEFpHj4xoKLU7VegEeFqE+jOMpzGzuGGlq4g4gpDOrxZNuyv046BvLChx1inkJkcHyMptklURtFkgA9D81j6PKTyKU+Rr00SvDwrl4cQUd/3ClgW0SZTsHr45UT1SN+p5PiYdQVoiTnPviSCiDKJ+IFXj7qC0L6OU9GAdQS6iGFLZjk/ZcUvI/gcwYUj6pnc1IluymgKB9Wzrx6rs8kY0LSemo7cc2qfJQBCySUhUz30BK/04kn4h1XsHKa1LOznBNoLwxzAhL5SNszqydE7SiMnIaioLqDVkf7n2noFLz9dTsyqifgsZw7OQFT+RwuWaZewNWzMysDUayiVcXIaHZA64DQtL9bru15OOXWXj2ecz8U+UjrK1YvFoTEbqIc2Q3FyGg36GuzP9+AQqdWzqK2J6qXRW0UUOSD1idIpqgXi+rhXcFX0xgZw/6Kuo36pE0yJTpZPantyXhZd5HmHM5GPvbuq43GMwWPszKIdW0v7WmgskBHb1fUbd5MG2TKiAMGOs3miqBenFcvIw0yvCAnpFhBsfmlL5iK6mWSebm2R/DImkwAVF21s27fqtvAtXP1vAwvX+/0fIFkimT10j6CdJR2DEYm3wZ1hO0Qh0x0rO2RLcEU06JYmUBuhqGv8KltT6teGg3RVStLzraW0IyYP023vfB+oWkR1JNsPuniZT6terJ/xvGIqxZ5lZIOsHD76w42wKb3LOm7dVE92XKSqI/6SXxt1VOiYJOwiuYHvOfZvjyjy+PtLNj4jKpIPaVLoxCqfi4vA0/0rvOSiVFohrYbJVb1Y69Wws4RS3k6hndMTYura3CCeroeXlc/85UzKw6DeqSmgKtmL2TThuchlOCyqaSFtm1P65BQB0bDV6Sero+AtMDIxK40bZgjLGQUzlJ+PQJ2DPE51dPzqepJ3bqsHpaq5yaR15Cn7iVELaMGTpilRqcsPJtTJgip45OdMkPHIKpH7uqHZfXZhEJYEPpUOlDPLmtcatUp06kHOdfYF1k9rX8mqYdRdNXchY+9vVrENpB9+l8vs7+utD2tA6N06wxCb19E9WSXWlQvX6rgqsV2ZadXT1igo3hO7mLo1nUDIoN/phsX6PlifduT/TO5VAOcVWvIvzuur6+AMf9lnq63VORSFzllQr3T8FHJ2rY9NdnUVdvvVUJfB0G5aL/RbkAkT7so4wK9f2aWLN+ta0o1iiKrco5fsKa54GDBO59LLdQ7DV9bp0yvHou6OCezo8muidJ0pjgg0ncMReoxA6LykZU62ilPRT1dqYKrVrYrxlx3HI7pPKcpnU7UM/pncttTo3r1SAJRmH+Efa6w37Bjs0ttnvKUO28tX1uX2i8q1fyUxfnCQcMra1zqtlOe8qy7lq+tU1agnkNdNdHZPod6MFrvqFtv411r+/e2HUOhehiNfaii0E0Qr6TUe0C8l7T3wyXbaGSG8MBBL3aHfQd9B+REcuoQ/IcPwDppe3qn7Az+WXunTFUPo1hFnepCY6GxDn8W6H+NBfivghH2RYP8t77AI+kXVTuQ2l7BnKBZvbb+WTuX2uw3eX4UQF9BHhaH9EG3S2YfXZwxwDj+9Uk0zE7DH/AJ90U2pNPepc5Fi/wzs3oG/0ycioSOMFwlv9I9wV/pXsNowqOxGCW/9B3PjVdJNIE8fYZL3al/dhb11Mksz3Ni13GdMMC1ChE+8Q9DEnXyUdTZSaOxD1E/sh2voGq0nfL8HP9M75QZe14P0/I8K8aHVL4U9dKoC2d5Aa7mCDFqkyQLXOoi9ZRxgVfon+nVK2zyHZVq8XyqGU/fMcg3z5l/jX+mc8rOpJ52KrLtbHgnzl+HTplwc4N/dpYCbjOZdZb51M9ST5uO3j/TlmpBASuTWYHOdluiv37h6glOWXZzvX8mlaoVylG8q5f6d16WA/zhSOrZkePkC1h/R4dHwywq3JzcVkknjWbVXaklWv8sV6rVyYntCQgLEJ1Io4dv5iHjJLr9Bn5UQm+SRie28VUp1vN6k7Nvb9/enHuzkN6xOkHvsD15675NSG+Rz/Qo/sDZ8EmWzsSEh0zz5OaTGE3TmXeyC+i5vO7kq4bGP8u71PNTPeO438djy5ocT6M9PStQlTZJDA9sWdXbNNozPnPz3REtyvn0FAg35zws4Psz9Kye6zNTt1fwXcjvevht0h9wsHJKz4L0qljOc+S7KSglb5xEj364KV12WtWbML19EewJ8JEwB3wsuz2bVlg9ZR9mbqV8Wdh0MK2J3CG03fencqedVjx/sycfroMOt2ayz2T/xhdp/A1kMY29tm5K192u6pdC6PmEMli/yfm2x3nOfCGvKl/PHDSPykzuEL6guZA/1HPbt3R8WTo9PRPYyubS+ApUgvQOsxo+w1IIDV+uN5jnfOEkT/dmxco+AN/JqZQctL1XNMrOm7fcrSnptEkNnxOKwq+gNaR8UFkdI19DO6pr659ZjO+xLyBN3bcm+a1nboVMv5vv6LGKVaEsR/fpsceuyzQ/PaWbMM2pfNDgZoXPm2hPKV/Ptkfr56wll9TNSiaZ4D5o/DNpDQjje2EJfFBt3mR8h7x+rvxwn30/z0kf0xJ2eJ0++oFK9MqanZube0zv+w7ir2LLW6GopCiwL2J871j7m/Xh1Lm39PAKXDYrjQtYtK1/ltVPke+N/4rHhfa3YlXHKd96emSc873L7MusVU0jm2RnOqeHHSb9nJ3ebIacPFW1Mr6bVSuNvMY82ls0iVu0U9U5fwX+WVqDFzL7ucWRel4473hcx/fGn+B8f6cxsOAK3zvyqztOZlgSxIFx0lvcJAU7hV3tC5bUhJOVhOvfoklMFjh/bf2zBa6ff5jpt1LNGjjynUp826wRjVf8x7zwtxT9qmjC6DU9c2mSMf0uLbMJcFWYfj2vQmZfsDdgfIfyJNgZ/DOH10/fpvUTk7hN8jRF+eyTTD9a0NxInLD6eVoJM/1O6Pk2psP4jmiJ0gRT0/MGNOV8U1XGh5JRPrDCmN0qhEZDMqJG/4y71Ny+OKz93YY0ZogdSXMws+Xz+mk3WPtjfLz93TzJ6idrvY9JOozvBSYZOtRyvUnNzJGftT9ASe8wS9xPXj8t0omMj4/3TMn+usE/y8pAtS9vsQxJ9tOcz6zz9veWNbuJrH5yvgrnmzqlRG9IreL1k+AxmvnHtMhEvs00N0ek7jH7MkkqZ3q6PFlr8M+yMhD5aAxzeQNjr1O+zL5MMT/mvnMk8wn2hec2HRA0Mj4cPNDuIUytCpogbl96xql+ROlJzocNjiQzI4+2DP4ZP0nwzzzqN03gEdRwalbm4yF0uX4OrYtgX9ZF/2x88z4txkoPS4KMjahlpjUAOohwrkcKsySPvH4Se5LyCTkPTPYlN0vN9fOYf3aLOWObnE/2z05/4O1vweH2013P67dykpowXj/JKNA9zfH1VLh/JvKhjWR85HcYuGkxZuoV+GeCpdX4Z7eYT7XC+EJJPxzJML4Gr58N7p9NUR1PbTJa5/aFDJtph3SbjT/+8iwNH3bgov30XZLMeKae0T/L+6iqf7bFmsME5dsS6uf4+M3NF1jtiuzLa48emyOTEaJ9cUI6OlqxJhkL5ZvKCnGWVGx6AtoX+rBIUk/rn5FPYYF/tsVcz3ml/W3O379fqZLyK7IvsxZ1U1dIg6N9JiYBLZLKdmSdpMk9Zny3H3M+sim1m9lP/UKW0OifhYJ/lvHR+01S13l84YXMh5vy0EmCTD/qn900+Wd25p+hPaWlt3lEa+Wp5aTpbE5m+mE6ruSfaWfdtXzCPKfon22lBTpJMzd1kunH/TM+bXdu/+yoJx+mPOqfbVa4ecr7Z9vm+VSzf8bmHzP/zJtkfGl5364yPqfB9eOuruKf3dT4Z8AH6XA+TNJekfiuN2j9fGdxn17nn+nUa+efhYJ/ZrP2Nxmnaq14aVGL/lk2PThJE8/aX5yN/3yun+KfxXJXOn6f8Xm8n591Jf/MOJ9a6J9h61fty7azQo+kfNcF/yy7lnrJ2vHf66x+YmZy/llVmqNBJ47alx+YI6D4Z5gketfVqjxMKvLPQr1/Nkm5jiytfaET1us001WL+i+bmvHtO9LD5/wzZkzffv94hp1NPTXLZm6E4p/BxzmcOpzqyD8Tn2Sq/tkkbVtv/CMdXzqR7LIB4sqbrIDWeY4F+2KFgn9ms56j59CzKM2cz9ofd2Rk/wyzK/tnXhv/LJT9M5+1P9pFHVqc7ySzn/xxg2wHq5a/zvVrZHxh3j9jdve+xeaevnMYn3XI+QT/DDKCIB37Z/lVBKp/NukdEh3mOV+Y6Zc9Bqjmnc1ZSJbXTzfjg3S4feFucspHLent6hHlCyun7Gaqf0YKYSavXqjxz5z8c2jVPzv0046I+RWCf7biC8s05kWnew6T5fbTqV6nfFiMon3xaB8wNc+69Z6ZCtUPbk6RVf/M5eO//ONYk3/GH8HR+fnrj/n9oDogMwyV59JcZv37W4vhobNU5V3ZzARJ9n7a/q4fWYzvRPDPrs/hYyFanFMVx5+ls6TzaTq34VR6KOefgX54c+pfS0shCvwz4ZmllT2Nslz+2c2cWvuH/NE0ASd8M/f41avZSVZpyAk/2PxcP3u+51qW5llYGs3ScbLUZZda8a5Ds3/W2dN9+WGj/p064SF3lmzRApOzryKQ/bPMgGj52i8c0q4iiKWoYd2oEP2Mhbkdrg3X8X3OKoL2a7a7sopA9c9YOgb/rNNVBFmptltF8DlrQPQvy3aUjt6+KKWaPgn3JfVCnqyonjh7TE7IQORVBJ4vpSOrR5+ta9UrWKLQxj9TCthfbWLAI5l6NhyMDEJiAnZSx+9brZpreiurvvxwrRlo216abqvWTNSbd7TWxOyfqW3CutNPwpovqLcGB3Ydef1eVqo2nLBmtfr793z9GhD3Ibnp01DTsMNys1kLI/j6UeYz0HQkyfTqpXfU+meatjcNCS3Bv4fkGtIRhHBkt4nbNDipGYPTPHxd1XFox9AENG+5v38DCgg3goQ72k5kW7YdkHztwg2nF/v7l6Hmw1U25t52A7gD3Kbe379Ytjd2dzfgfNv1cZlJ4Ng4YvXQxuMF0lKInHrUVGj8M51FQ74yCmZZ0cZi/527vr8KJd+sWatri/3TTc+qPXr4MNmtW+Vl+LqFS+ascKn/Xgh8Td+9+6j/3i4Uw8bewzX/4fReE28OlWLRh5s+df0Irtqrg+2+c2e6tbZ4J3Lh+L16tLY2veHtTk8v1xeXWn75zvSd8vL09Jrnl0kunLari9v6Z2mbQD7/LvI5j0ilekiqZ/9GOa24Gx6Ud/9efy1IP98lhmC6f7EGdTAil8PXobUHSCH5HtTCYy7wP4rCe+ldrBh+LqKsETnQgvhTJ726fzFK4GeE6YZhmos1tVsX1TP7Z5JF8zBfmJV+rDd7Laiqq6tImWzAjxYm2yQJrmKbg1OWVvFaKJC1R/17FuRrsQm3uBsC7RIWSR1y4EHm73lwwZ4LNXUaC2gVCe4iATbee6T0pu3p9J7pt/EazwVcXxbannZteGf+mYtFCBURyn0ZCxfyWrcwm/jFMiabpHw1+LyLuSrjvUGEpUU4E4EDqI3LzkOUARnAXCDfore7uDiNh5fxqhpq29pAAvixFOOp0y5cuZGIfIs2FghUf8gPY7Iy70gwIGb/LG+waRVZDlzQ5BE0lv66jXz+nsj3tOVDXp6izgkmm9asmPDFjG8pJDURAta51LGepnwJflfDdmDjNTUfYncCuGgXb79aY3wO1uoNzEVePcX10vpnGscCM4rFuoTlmrYVF/nKyLfK+GqsdSIfJos5nfbxv4zvHjLUUwMMfMTu5/iapJ3Dj3sRpvEU6ydJo4VpBNOo3zJNpq667vnOW+Of6Zwl5EPpiJF5VK/X7yZY/Luo1xq2v1X8kbgO6gdf10OSbI1kwcW6FiEfZpXxhQ7Wz2D33tI0YU8UviXCN421gNTPWkJb+L0Qfjxq3q3Xo0L1OvfP7lC0/hB+3HHuLj+skfbns5w1sWyhN0Q97bXl5VXSJppgF1su1rV7CZy5i4W/lPLBzVEAtC+PfJB1DcsiSVj9JHU65bOnxfYXoH3xl9Eabywv14TOXjsuKPLPMmcJMRaxK+sPN5DvDrMv+fYHjQ4/O2kUki0D312bt7819FiWiI2Ezt67h/YTc2qz+tnC7qW5zPULc/oJ9gVOuePuYSuxHcuJcEtBveveoX+G9bOO7lQZ+YLMfj6kfBHlw5y6qf2EUkU+qIotynfXQvuJRmMDyw7vhy1y2noo1s/WXdoYlpIY+7/4KZy/yviwai4i/VPka60uLydry4mCTmkAAAKpSURBVM368nJgWerAS7P/hHZAhHzY7/ZbUMyLe4tg5Uk1swH3HuT8jkX5UKo9YlSwyVM+PPUOXL5qEZesP7XrHnLskcpKr3rqc/uJZQIezRLWFiyzJmt/eJ9FbNiLWKdsOLe+2H8XCii0pJk/knNX2v8ldLTLqveovWpBm0I/FHwu7B92XZe4MdMxyU8CN8SOGNRKE0hI7m2/tUiNHR54mPI5obNL7rlrOwGJLUXEf2mS/o8433jzPYe1gbqH8mNWPL+Od3yUoJCQ8gZIHDA1JP9M4MP9l9KN/eT5giDCPRkTNOZuUG4mLmga+lGAJ7Wa4C67uGujA86S5zebZZd2twFuAohRv1zHi+3Qb5adMhpX5LejjY16gEuQbb9Wj3x8ORJK2E1wl6swwreTEnzHNIpdB1J38NcSxLj5I9zRTeqJi//58FUE6Xi6cYEn8/nKiNO8El4Y5LbdpsKXPD5hKkAYQetvLixJF8xlwbA5S8eT98/y8eaG2R7z62idTWYVv1NnWYa5loI3QyydS517WVbkww20yAZh+tfRhOkQaWbkLNtUFLw4paZjadI5y+uWVn4DwlRAO6s0bV9HE6YiO92mwlI7YdP2Xp6Ujiunw8tOP5+ayifwEQuDBdiFqciCmbKzvJWl7DBnTsfKbz/IBYS+y+Untd/h4SxTnh28U9fxW1kml5rj2WHoZrvXCYChzQuYJKs0OFk9fZvoTD0vU09pcPJ8qiEdfdtz6Q61Al5aQ3H7XejICCQpNNvJotlRR4h6uij5IUQ9ISrc8WJubkk3d3yinvwbbPgGw/ClaXPwKx+IRPoNlC2+/XUYBv/YgHtgGzbA5tuX63cH/4eEgg3MKaHDt2j/JwbHTEcAcYN90971/4BgF2yvzxH/2aEI7t/wb7hi4f8A/mFTnzwVx3M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2" name="TextBox 31"/>
          <p:cNvSpPr txBox="1"/>
          <p:nvPr/>
        </p:nvSpPr>
        <p:spPr>
          <a:xfrm>
            <a:off x="457200" y="482025"/>
            <a:ext cx="8077200" cy="584775"/>
          </a:xfrm>
          <a:prstGeom prst="rect">
            <a:avLst/>
          </a:prstGeom>
          <a:noFill/>
        </p:spPr>
        <p:txBody>
          <a:bodyPr wrap="square" rtlCol="0">
            <a:spAutoFit/>
          </a:bodyPr>
          <a:lstStyle/>
          <a:p>
            <a:pPr lvl="0" algn="ctr"/>
            <a:r>
              <a:rPr lang="en-US" sz="3200" b="1" dirty="0">
                <a:latin typeface="Times New Roman" panose="02020603050405020304" pitchFamily="18" charset="0"/>
                <a:cs typeface="Times New Roman" panose="02020603050405020304" pitchFamily="18" charset="0"/>
              </a:rPr>
              <a:t>Discussion </a:t>
            </a:r>
            <a:r>
              <a:rPr lang="en-US" sz="3200" b="1" dirty="0" smtClean="0">
                <a:latin typeface="Times New Roman" panose="02020603050405020304" pitchFamily="18" charset="0"/>
                <a:cs typeface="Times New Roman" panose="02020603050405020304" pitchFamily="18" charset="0"/>
              </a:rPr>
              <a:t>Questions</a:t>
            </a:r>
            <a:endParaRPr lang="en-US" sz="3200" b="1" dirty="0">
              <a:latin typeface="Times New Roman" panose="02020603050405020304" pitchFamily="18" charset="0"/>
              <a:cs typeface="Times New Roman" panose="02020603050405020304" pitchFamily="18" charset="0"/>
            </a:endParaRPr>
          </a:p>
        </p:txBody>
      </p:sp>
      <p:sp>
        <p:nvSpPr>
          <p:cNvPr id="17" name="Rectangle 16"/>
          <p:cNvSpPr/>
          <p:nvPr/>
        </p:nvSpPr>
        <p:spPr>
          <a:xfrm>
            <a:off x="434975" y="1024384"/>
            <a:ext cx="8382000" cy="4385816"/>
          </a:xfrm>
          <a:prstGeom prst="rect">
            <a:avLst/>
          </a:prstGeom>
        </p:spPr>
        <p:txBody>
          <a:bodyPr wrap="square">
            <a:spAutoFit/>
          </a:bodyPr>
          <a:lstStyle/>
          <a:p>
            <a:pPr marL="342900" lvl="0" indent="-342900">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Is your agency a learning organization?</a:t>
            </a:r>
          </a:p>
          <a:p>
            <a:pPr marL="342900" lvl="0" indent="-342900">
              <a:buFont typeface="Wingdings" panose="05000000000000000000" pitchFamily="2" charset="2"/>
              <a:buChar char="§"/>
            </a:pPr>
            <a:endParaRPr lang="en-US" sz="2400" dirty="0" smtClean="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How </a:t>
            </a:r>
            <a:r>
              <a:rPr lang="en-US" sz="2400" dirty="0">
                <a:latin typeface="Times New Roman" panose="02020603050405020304" pitchFamily="18" charset="0"/>
                <a:cs typeface="Times New Roman" panose="02020603050405020304" pitchFamily="18" charset="0"/>
              </a:rPr>
              <a:t>do you build a learning organization?</a:t>
            </a:r>
            <a:endParaRPr lang="en-US" sz="2400" dirty="0" smtClean="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endParaRPr lang="en-US" sz="2400" dirty="0" smtClean="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Are there successes and/or challenges to building a learning organization?</a:t>
            </a:r>
          </a:p>
          <a:p>
            <a:pPr marL="342900" indent="-342900">
              <a:buFont typeface="Wingdings" panose="05000000000000000000" pitchFamily="2" charset="2"/>
              <a:buChar char="§"/>
            </a:pPr>
            <a:endParaRPr lang="en-US" sz="2400" dirty="0" smtClean="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How </a:t>
            </a:r>
            <a:r>
              <a:rPr lang="en-US" sz="2400" dirty="0">
                <a:latin typeface="Times New Roman" panose="02020603050405020304" pitchFamily="18" charset="0"/>
                <a:cs typeface="Times New Roman" panose="02020603050405020304" pitchFamily="18" charset="0"/>
              </a:rPr>
              <a:t>can evaluations impact and shape organizational structure to promote process </a:t>
            </a:r>
            <a:r>
              <a:rPr lang="en-US" sz="2400" dirty="0" smtClean="0">
                <a:latin typeface="Times New Roman" panose="02020603050405020304" pitchFamily="18" charset="0"/>
                <a:cs typeface="Times New Roman" panose="02020603050405020304" pitchFamily="18" charset="0"/>
              </a:rPr>
              <a:t>improvement, productivity, and operational proficiency?</a:t>
            </a:r>
            <a:endParaRPr lang="en-US" sz="2400" dirty="0">
              <a:latin typeface="Times New Roman" panose="02020603050405020304" pitchFamily="18" charset="0"/>
              <a:cs typeface="Times New Roman" panose="02020603050405020304" pitchFamily="18" charset="0"/>
            </a:endParaRPr>
          </a:p>
          <a:p>
            <a:pPr lvl="0" algn="ctr"/>
            <a:endParaRPr lang="en-US" sz="1400" dirty="0" smtClean="0">
              <a:latin typeface="Times New Roman" panose="02020603050405020304" pitchFamily="18" charset="0"/>
              <a:cs typeface="Times New Roman" panose="02020603050405020304" pitchFamily="18" charset="0"/>
            </a:endParaRPr>
          </a:p>
          <a:p>
            <a:pPr lvl="0" algn="ctr"/>
            <a:r>
              <a:rPr lang="en-US" sz="1400" dirty="0" smtClean="0">
                <a:latin typeface="Times New Roman" panose="02020603050405020304" pitchFamily="18" charset="0"/>
                <a:cs typeface="Times New Roman" panose="02020603050405020304" pitchFamily="18" charset="0"/>
              </a:rPr>
              <a:t>Video: </a:t>
            </a:r>
            <a:r>
              <a:rPr lang="en-US" sz="1400" u="sng" dirty="0">
                <a:hlinkClick r:id="rId3"/>
              </a:rPr>
              <a:t>https://www.youtube.com/watch?v=j1xE3x9_AP0</a:t>
            </a:r>
            <a:r>
              <a:rPr lang="en-US" sz="1400" dirty="0"/>
              <a:t> </a:t>
            </a:r>
            <a:endParaRPr lang="en-US" sz="1400" dirty="0" smtClean="0">
              <a:latin typeface="Times New Roman" panose="02020603050405020304" pitchFamily="18" charset="0"/>
              <a:cs typeface="Times New Roman" panose="02020603050405020304" pitchFamily="18" charset="0"/>
            </a:endParaRPr>
          </a:p>
          <a:p>
            <a:pPr algn="r"/>
            <a:endParaRPr lang="en-US" sz="1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39539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2016 Evalu-Con PPT template_v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4043837A006241B3AFCBEB3A2E8677" ma:contentTypeVersion="0" ma:contentTypeDescription="Create a new document." ma:contentTypeScope="" ma:versionID="dd15d7a3254c1e87d8bcb1d68def0277">
  <xsd:schema xmlns:xsd="http://www.w3.org/2001/XMLSchema" xmlns:xs="http://www.w3.org/2001/XMLSchema" xmlns:p="http://schemas.microsoft.com/office/2006/metadata/properties" targetNamespace="http://schemas.microsoft.com/office/2006/metadata/properties" ma:root="true" ma:fieldsID="2f6a0c9699c51f6099d95eaf44e5813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4A147EE-2741-407B-A67C-CDC5677886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8461D81-79FF-46F6-8D7A-C3EC7A10BEC9}">
  <ds:schemaRefs>
    <ds:schemaRef ds:uri="http://schemas.microsoft.com/office/infopath/2007/PartnerControls"/>
    <ds:schemaRef ds:uri="http://purl.org/dc/elements/1.1/"/>
    <ds:schemaRef ds:uri="http://purl.org/dc/dcmitype/"/>
    <ds:schemaRef ds:uri="http://schemas.microsoft.com/office/2006/documentManagement/types"/>
    <ds:schemaRef ds:uri="http://schemas.openxmlformats.org/package/2006/metadata/core-properties"/>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68C06AEC-416F-476D-9EAA-C1B7EDCC852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2016 Evalu-Con PPT template_v1</Template>
  <TotalTime>15039</TotalTime>
  <Words>624</Words>
  <Application>Microsoft Office PowerPoint</Application>
  <PresentationFormat>On-screen Show (4:3)</PresentationFormat>
  <Paragraphs>96</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2016 Evalu-Con PPT template_v1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 S Department of State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DSPS Benefits Presentation_External</dc:title>
  <dc:creator>"%username%"</dc:creator>
  <cp:lastModifiedBy>Hendershot, Thomas J.</cp:lastModifiedBy>
  <cp:revision>341</cp:revision>
  <cp:lastPrinted>2016-02-10T17:20:02Z</cp:lastPrinted>
  <dcterms:created xsi:type="dcterms:W3CDTF">2015-01-22T20:07:42Z</dcterms:created>
  <dcterms:modified xsi:type="dcterms:W3CDTF">2016-09-26T14:03:57Z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0x010100C74043837A006241B3AFCBEB3A2E8677</vt:lpwstr>
  </property>
</Properties>
</file>